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2"/>
  </p:notes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9" r:id="rId30"/>
    <p:sldId id="285" r:id="rId31"/>
    <p:sldId id="286" r:id="rId32"/>
    <p:sldId id="287" r:id="rId33"/>
    <p:sldId id="288" r:id="rId34"/>
    <p:sldId id="289" r:id="rId35"/>
    <p:sldId id="280" r:id="rId36"/>
    <p:sldId id="284" r:id="rId37"/>
    <p:sldId id="262" r:id="rId38"/>
    <p:sldId id="290" r:id="rId39"/>
    <p:sldId id="291" r:id="rId40"/>
    <p:sldId id="306" r:id="rId4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79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CD55-0626-4C97-A302-9E5054FC01D9}" type="datetimeFigureOut">
              <a:rPr lang="da-DK" smtClean="0"/>
              <a:t>07-12-2021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DB6-240E-4C5B-93DF-46CC172F3D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9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DB6-240E-4C5B-93DF-46CC172F3D1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683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5E9F-8B59-4E56-98B8-0D94241BD68E}" type="datetime1">
              <a:rPr lang="da-DK" smtClean="0"/>
              <a:t>07-12-2021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597F-BE71-4CCF-A8E3-6C7E8D5520D7}" type="datetime1">
              <a:rPr lang="da-DK" smtClean="0"/>
              <a:t>07-12-2021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0F5D-9310-4549-A86F-EA8106673B67}" type="datetime1">
              <a:rPr lang="da-DK" smtClean="0"/>
              <a:t>07-12-2021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E23E-DC1D-4F3D-8296-92FC3EDCC48E}" type="datetime1">
              <a:rPr lang="da-DK" smtClean="0"/>
              <a:t>07-12-2021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3BDE-5B65-43EB-A985-1EF26A107176}" type="datetime1">
              <a:rPr lang="da-DK" smtClean="0"/>
              <a:t>07-12-2021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BBCB-C93C-4419-A825-DDA96CC499CB}" type="datetime1">
              <a:rPr lang="da-DK" smtClean="0"/>
              <a:t>07-12-2021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8C9E-A0A2-4B45-AAEC-BE3A82B4FFCA}" type="datetime1">
              <a:rPr lang="da-DK" smtClean="0"/>
              <a:t>07-12-2021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62F6-8E19-4A17-A00C-25E6CA7BC999}" type="datetime1">
              <a:rPr lang="da-DK" smtClean="0"/>
              <a:t>07-12-2021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593E-18CA-4B9F-A07C-2405CA8B02B2}" type="datetime1">
              <a:rPr lang="da-DK" smtClean="0"/>
              <a:t>07-12-2021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C0AAF-39F6-4C7A-8F4F-6113D4992C54}" type="datetime1">
              <a:rPr lang="da-DK" smtClean="0"/>
              <a:t>07-12-2021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5212-5D28-4E2F-AD2A-CD8F2EBDA6C5}" type="datetime1">
              <a:rPr lang="da-DK" smtClean="0"/>
              <a:t>07-12-2021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D99BE-561E-4E51-99CF-A69125E6851D}" type="datetime1">
              <a:rPr lang="da-DK" smtClean="0"/>
              <a:t>07-12-2021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/>
              <a:t>Dissertation Course – Day 4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Dissertation </a:t>
            </a:r>
            <a:r>
              <a:rPr lang="da-DK" dirty="0" err="1"/>
              <a:t>course</a:t>
            </a:r>
            <a:r>
              <a:rPr lang="da-DK"/>
              <a:t>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/>
              <a:t>Example A (conclusion)</a:t>
            </a:r>
          </a:p>
          <a:p>
            <a:r>
              <a:rPr lang="da-DK" sz="240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redesigned website (section D)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err="1"/>
              <a:t>Example</a:t>
            </a:r>
            <a:r>
              <a:rPr lang="da-DK" sz="2400" dirty="0"/>
              <a:t>  B (problem </a:t>
            </a:r>
            <a:r>
              <a:rPr lang="da-DK" sz="2400" dirty="0" err="1"/>
              <a:t>formulation</a:t>
            </a:r>
            <a:r>
              <a:rPr lang="da-DK" sz="2400" dirty="0"/>
              <a:t>)</a:t>
            </a:r>
          </a:p>
          <a:p>
            <a:r>
              <a:rPr lang="da-DK" sz="2400" dirty="0">
                <a:solidFill>
                  <a:srgbClr val="C00000"/>
                </a:solidFill>
              </a:rPr>
              <a:t>Can </a:t>
            </a:r>
            <a:r>
              <a:rPr lang="da-DK" sz="2400" dirty="0" err="1">
                <a:solidFill>
                  <a:srgbClr val="C00000"/>
                </a:solidFill>
              </a:rPr>
              <a:t>we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implement</a:t>
            </a:r>
            <a:r>
              <a:rPr lang="da-DK" sz="2400" dirty="0">
                <a:solidFill>
                  <a:srgbClr val="C00000"/>
                </a:solidFill>
              </a:rPr>
              <a:t> a software </a:t>
            </a:r>
            <a:r>
              <a:rPr lang="da-DK" sz="2400" dirty="0" err="1">
                <a:solidFill>
                  <a:srgbClr val="C00000"/>
                </a:solidFill>
              </a:rPr>
              <a:t>application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which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corresponds</a:t>
            </a:r>
            <a:r>
              <a:rPr lang="da-DK" sz="2400" dirty="0">
                <a:solidFill>
                  <a:srgbClr val="C00000"/>
                </a:solidFill>
              </a:rPr>
              <a:t> to the </a:t>
            </a:r>
            <a:r>
              <a:rPr lang="da-DK" sz="2400" dirty="0" err="1">
                <a:solidFill>
                  <a:srgbClr val="C00000"/>
                </a:solidFill>
              </a:rPr>
              <a:t>needs</a:t>
            </a:r>
            <a:r>
              <a:rPr lang="da-DK" sz="2400" dirty="0">
                <a:solidFill>
                  <a:srgbClr val="C00000"/>
                </a:solidFill>
              </a:rPr>
              <a:t> of organisation (…) in relation to (…)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/>
              <a:t>Example B (conclusion)</a:t>
            </a:r>
          </a:p>
          <a:p>
            <a:r>
              <a:rPr lang="da-DK" sz="240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test framework to the developed application (section D)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Writing proper </a:t>
            </a:r>
            <a:r>
              <a:rPr lang="da-DK" dirty="0" err="1"/>
              <a:t>conclusions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/>
              <a:t>There</a:t>
            </a:r>
            <a:r>
              <a:rPr lang="da-DK" dirty="0"/>
              <a:t> is </a:t>
            </a:r>
            <a:r>
              <a:rPr lang="da-DK" dirty="0" err="1"/>
              <a:t>obviously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for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reflection</a:t>
            </a:r>
            <a:r>
              <a:rPr lang="da-DK" dirty="0"/>
              <a:t> in a </a:t>
            </a:r>
            <a:r>
              <a:rPr lang="da-DK" dirty="0" err="1"/>
              <a:t>conclusion</a:t>
            </a:r>
            <a:r>
              <a:rPr lang="da-DK" dirty="0"/>
              <a:t>, in </a:t>
            </a:r>
            <a:r>
              <a:rPr lang="da-DK" dirty="0" err="1"/>
              <a:t>particular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things</a:t>
            </a:r>
            <a:r>
              <a:rPr lang="da-DK" dirty="0"/>
              <a:t> did </a:t>
            </a:r>
            <a:r>
              <a:rPr lang="da-DK" u="sng" dirty="0"/>
              <a:t>not</a:t>
            </a:r>
            <a:r>
              <a:rPr lang="da-DK" dirty="0"/>
              <a:t> go as </a:t>
            </a:r>
            <a:r>
              <a:rPr lang="da-DK" dirty="0" err="1"/>
              <a:t>planned</a:t>
            </a:r>
            <a:r>
              <a:rPr lang="da-DK" dirty="0"/>
              <a:t>…</a:t>
            </a:r>
          </a:p>
          <a:p>
            <a:r>
              <a:rPr lang="da-DK" dirty="0"/>
              <a:t>Main </a:t>
            </a:r>
            <a:r>
              <a:rPr lang="da-DK" dirty="0" err="1"/>
              <a:t>reflections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Did I not </a:t>
            </a:r>
            <a:r>
              <a:rPr lang="da-DK" dirty="0" err="1"/>
              <a:t>use</a:t>
            </a:r>
            <a:r>
              <a:rPr lang="da-DK" dirty="0"/>
              <a:t> the </a:t>
            </a:r>
            <a:r>
              <a:rPr lang="da-DK" dirty="0" err="1"/>
              <a:t>correct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(set of </a:t>
            </a:r>
            <a:r>
              <a:rPr lang="da-DK" dirty="0" err="1"/>
              <a:t>activities</a:t>
            </a:r>
            <a:r>
              <a:rPr lang="da-DK" dirty="0"/>
              <a:t>)?</a:t>
            </a:r>
          </a:p>
          <a:p>
            <a:pPr lvl="1"/>
            <a:r>
              <a:rPr lang="da-DK" dirty="0" err="1"/>
              <a:t>Was</a:t>
            </a:r>
            <a:r>
              <a:rPr lang="da-DK" dirty="0"/>
              <a:t> the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correct</a:t>
            </a:r>
            <a:r>
              <a:rPr lang="da-DK" dirty="0"/>
              <a:t>, but </a:t>
            </a:r>
            <a:r>
              <a:rPr lang="da-DK" dirty="0" err="1"/>
              <a:t>were</a:t>
            </a:r>
            <a:r>
              <a:rPr lang="da-DK" dirty="0"/>
              <a:t> the </a:t>
            </a:r>
            <a:r>
              <a:rPr lang="da-DK" dirty="0" err="1"/>
              <a:t>results</a:t>
            </a:r>
            <a:r>
              <a:rPr lang="da-DK" dirty="0"/>
              <a:t> </a:t>
            </a:r>
            <a:r>
              <a:rPr lang="da-DK" dirty="0" err="1"/>
              <a:t>too</a:t>
            </a:r>
            <a:r>
              <a:rPr lang="da-DK" dirty="0"/>
              <a:t> </a:t>
            </a:r>
            <a:r>
              <a:rPr lang="da-DK" dirty="0" err="1"/>
              <a:t>vague</a:t>
            </a:r>
            <a:r>
              <a:rPr lang="da-DK" dirty="0"/>
              <a:t> or </a:t>
            </a:r>
            <a:r>
              <a:rPr lang="da-DK" dirty="0" err="1"/>
              <a:t>inconclusive</a:t>
            </a:r>
            <a:r>
              <a:rPr lang="da-DK" dirty="0"/>
              <a:t> (and </a:t>
            </a:r>
            <a:r>
              <a:rPr lang="da-DK" dirty="0" err="1"/>
              <a:t>why</a:t>
            </a:r>
            <a:r>
              <a:rPr lang="da-DK" dirty="0"/>
              <a:t>)?</a:t>
            </a:r>
          </a:p>
          <a:p>
            <a:pPr lvl="1"/>
            <a:r>
              <a:rPr lang="da-DK" dirty="0"/>
              <a:t>Did I </a:t>
            </a:r>
            <a:r>
              <a:rPr lang="da-DK" dirty="0" err="1"/>
              <a:t>try</a:t>
            </a:r>
            <a:r>
              <a:rPr lang="da-DK" dirty="0"/>
              <a:t> to </a:t>
            </a:r>
            <a:r>
              <a:rPr lang="da-DK" dirty="0" err="1"/>
              <a:t>solve</a:t>
            </a:r>
            <a:r>
              <a:rPr lang="da-DK" dirty="0"/>
              <a:t> the </a:t>
            </a:r>
            <a:r>
              <a:rPr lang="da-DK" dirty="0" err="1"/>
              <a:t>wrong</a:t>
            </a:r>
            <a:r>
              <a:rPr lang="da-DK" dirty="0"/>
              <a:t> problem?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/>
              <a:t>Should</a:t>
            </a:r>
            <a:r>
              <a:rPr lang="da-DK" i="1" dirty="0"/>
              <a:t> </a:t>
            </a:r>
            <a:r>
              <a:rPr lang="da-DK" i="1" dirty="0" err="1"/>
              <a:t>reflection</a:t>
            </a:r>
            <a:r>
              <a:rPr lang="da-DK" i="1" dirty="0"/>
              <a:t> </a:t>
            </a:r>
            <a:r>
              <a:rPr lang="da-DK" i="1" dirty="0" err="1"/>
              <a:t>be</a:t>
            </a:r>
            <a:r>
              <a:rPr lang="da-DK" i="1" dirty="0"/>
              <a:t> part of the </a:t>
            </a:r>
            <a:r>
              <a:rPr lang="da-DK" i="1" dirty="0" err="1"/>
              <a:t>conclusion</a:t>
            </a:r>
            <a:r>
              <a:rPr lang="da-DK" i="1" dirty="0"/>
              <a:t> </a:t>
            </a:r>
            <a:r>
              <a:rPr lang="da-DK" i="1" dirty="0" err="1"/>
              <a:t>section</a:t>
            </a:r>
            <a:r>
              <a:rPr lang="da-DK" i="1" dirty="0"/>
              <a:t>, or </a:t>
            </a:r>
            <a:r>
              <a:rPr lang="da-DK" i="1" dirty="0" err="1"/>
              <a:t>be</a:t>
            </a:r>
            <a:r>
              <a:rPr lang="da-DK" i="1" dirty="0"/>
              <a:t> in a separate </a:t>
            </a:r>
            <a:r>
              <a:rPr lang="da-DK" i="1" dirty="0" err="1"/>
              <a:t>section</a:t>
            </a:r>
            <a:r>
              <a:rPr lang="da-DK" i="1" dirty="0"/>
              <a:t>?</a:t>
            </a:r>
          </a:p>
          <a:p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possible</a:t>
            </a:r>
            <a:r>
              <a:rPr lang="da-DK" dirty="0"/>
              <a:t>, but </a:t>
            </a:r>
            <a:r>
              <a:rPr lang="da-DK" dirty="0" err="1"/>
              <a:t>try</a:t>
            </a:r>
            <a:r>
              <a:rPr lang="da-DK" dirty="0"/>
              <a:t> not to mix </a:t>
            </a:r>
            <a:r>
              <a:rPr lang="da-DK" dirty="0" err="1"/>
              <a:t>conclu-sions</a:t>
            </a:r>
            <a:r>
              <a:rPr lang="da-DK" dirty="0"/>
              <a:t> and </a:t>
            </a:r>
            <a:r>
              <a:rPr lang="da-DK" dirty="0" err="1"/>
              <a:t>reflections</a:t>
            </a:r>
            <a:r>
              <a:rPr lang="da-DK" dirty="0"/>
              <a:t> on a </a:t>
            </a:r>
            <a:r>
              <a:rPr lang="da-DK" dirty="0" err="1"/>
              <a:t>paragraph</a:t>
            </a:r>
            <a:r>
              <a:rPr lang="da-DK" dirty="0"/>
              <a:t> </a:t>
            </a:r>
            <a:r>
              <a:rPr lang="da-DK" dirty="0" err="1"/>
              <a:t>level</a:t>
            </a:r>
            <a:r>
              <a:rPr lang="da-DK" dirty="0"/>
              <a:t>… </a:t>
            </a:r>
          </a:p>
          <a:p>
            <a:r>
              <a:rPr lang="da-DK" dirty="0"/>
              <a:t>It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clear to the </a:t>
            </a:r>
            <a:r>
              <a:rPr lang="da-DK" dirty="0" err="1"/>
              <a:t>reader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concluding</a:t>
            </a:r>
            <a:r>
              <a:rPr lang="da-DK" dirty="0"/>
              <a:t> (</a:t>
            </a:r>
            <a:r>
              <a:rPr lang="da-DK" dirty="0" err="1"/>
              <a:t>objective</a:t>
            </a:r>
            <a:r>
              <a:rPr lang="da-DK" dirty="0"/>
              <a:t>), and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reflecting</a:t>
            </a:r>
            <a:r>
              <a:rPr lang="da-DK" dirty="0"/>
              <a:t> (</a:t>
            </a:r>
            <a:r>
              <a:rPr lang="da-DK" dirty="0" err="1"/>
              <a:t>subjective</a:t>
            </a:r>
            <a:r>
              <a:rPr lang="da-DK" dirty="0"/>
              <a:t>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r>
              <a:rPr lang="da-DK" dirty="0"/>
              <a:t>A </a:t>
            </a:r>
            <a:r>
              <a:rPr lang="da-DK" dirty="0" err="1"/>
              <a:t>conclusion</a:t>
            </a:r>
            <a:r>
              <a:rPr lang="da-DK" dirty="0"/>
              <a:t> (</a:t>
            </a:r>
            <a:r>
              <a:rPr lang="da-DK" dirty="0" err="1"/>
              <a:t>section</a:t>
            </a:r>
            <a:r>
              <a:rPr lang="da-DK" dirty="0"/>
              <a:t>)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contain</a:t>
            </a:r>
            <a:r>
              <a:rPr lang="da-DK" dirty="0"/>
              <a:t> an ”</a:t>
            </a:r>
            <a:r>
              <a:rPr lang="da-DK" dirty="0" err="1"/>
              <a:t>outlook</a:t>
            </a:r>
            <a:r>
              <a:rPr lang="da-DK" dirty="0"/>
              <a:t>”</a:t>
            </a:r>
          </a:p>
          <a:p>
            <a:r>
              <a:rPr lang="da-DK" dirty="0" err="1"/>
              <a:t>Often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end up </a:t>
            </a:r>
            <a:r>
              <a:rPr lang="da-DK" dirty="0" err="1"/>
              <a:t>investigating</a:t>
            </a:r>
            <a:r>
              <a:rPr lang="da-DK" dirty="0"/>
              <a:t> a </a:t>
            </a:r>
            <a:r>
              <a:rPr lang="da-DK" dirty="0" err="1"/>
              <a:t>much</a:t>
            </a:r>
            <a:r>
              <a:rPr lang="da-DK" dirty="0"/>
              <a:t> </a:t>
            </a:r>
            <a:r>
              <a:rPr lang="da-DK" dirty="0" err="1"/>
              <a:t>narrower</a:t>
            </a:r>
            <a:r>
              <a:rPr lang="da-DK" dirty="0"/>
              <a:t> problem </a:t>
            </a:r>
            <a:r>
              <a:rPr lang="da-DK" dirty="0" err="1"/>
              <a:t>than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originally</a:t>
            </a:r>
            <a:r>
              <a:rPr lang="da-DK" dirty="0"/>
              <a:t> </a:t>
            </a:r>
            <a:r>
              <a:rPr lang="da-DK" dirty="0" err="1"/>
              <a:t>intended</a:t>
            </a:r>
            <a:endParaRPr lang="da-DK" dirty="0"/>
          </a:p>
          <a:p>
            <a:r>
              <a:rPr lang="da-DK" dirty="0" err="1"/>
              <a:t>During</a:t>
            </a:r>
            <a:r>
              <a:rPr lang="da-DK" dirty="0"/>
              <a:t> an </a:t>
            </a:r>
            <a:r>
              <a:rPr lang="da-DK" dirty="0" err="1"/>
              <a:t>outlook</a:t>
            </a:r>
            <a:r>
              <a:rPr lang="da-DK" dirty="0"/>
              <a:t>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discuss</a:t>
            </a:r>
            <a:r>
              <a:rPr lang="da-DK" dirty="0"/>
              <a:t> </a:t>
            </a:r>
            <a:r>
              <a:rPr lang="da-DK" dirty="0" err="1"/>
              <a:t>some</a:t>
            </a:r>
            <a:r>
              <a:rPr lang="da-DK" dirty="0"/>
              <a:t> ”</a:t>
            </a:r>
            <a:r>
              <a:rPr lang="da-DK" dirty="0" err="1"/>
              <a:t>what</a:t>
            </a:r>
            <a:r>
              <a:rPr lang="da-DK" dirty="0"/>
              <a:t> if” and ”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comes</a:t>
            </a:r>
            <a:r>
              <a:rPr lang="da-DK" dirty="0"/>
              <a:t> </a:t>
            </a:r>
            <a:r>
              <a:rPr lang="da-DK" dirty="0" err="1"/>
              <a:t>next</a:t>
            </a:r>
            <a:r>
              <a:rPr lang="da-DK" dirty="0"/>
              <a:t>” scenarios</a:t>
            </a:r>
          </a:p>
        </p:txBody>
      </p:sp>
      <p:pic>
        <p:nvPicPr>
          <p:cNvPr id="1028" name="Picture 4" descr="Hourglass Silhouet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46" y="1617286"/>
            <a:ext cx="2269123" cy="41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”What if”</a:t>
            </a:r>
          </a:p>
          <a:p>
            <a:pPr lvl="1"/>
            <a:r>
              <a:rPr lang="da-DK"/>
              <a:t>I applied this methodology within another domain</a:t>
            </a:r>
          </a:p>
          <a:p>
            <a:pPr lvl="1"/>
            <a:r>
              <a:rPr lang="da-DK"/>
              <a:t>Scaled up the number of users or data volumes</a:t>
            </a:r>
          </a:p>
          <a:p>
            <a:pPr lvl="1"/>
            <a:r>
              <a:rPr lang="da-DK"/>
              <a:t>My application must be available on other types of devices</a:t>
            </a:r>
          </a:p>
          <a:p>
            <a:pPr lvl="1"/>
            <a:r>
              <a:rPr lang="da-DK"/>
              <a:t>A certain technology or trend changes</a:t>
            </a:r>
          </a:p>
          <a:p>
            <a:pPr lvl="1"/>
            <a:r>
              <a:rPr lang="da-DK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”What comes next”</a:t>
            </a:r>
          </a:p>
          <a:p>
            <a:pPr lvl="1"/>
            <a:r>
              <a:rPr lang="da-DK"/>
              <a:t>From prototype to real product</a:t>
            </a:r>
          </a:p>
          <a:p>
            <a:pPr lvl="1"/>
            <a:r>
              <a:rPr lang="da-DK"/>
              <a:t>Earning money on your product</a:t>
            </a:r>
          </a:p>
          <a:p>
            <a:pPr lvl="1"/>
            <a:r>
              <a:rPr lang="da-DK"/>
              <a:t>Maintenance and extension</a:t>
            </a:r>
          </a:p>
          <a:p>
            <a:pPr lvl="1"/>
            <a:r>
              <a:rPr lang="da-DK"/>
              <a:t>New ”spinoff” projects</a:t>
            </a:r>
          </a:p>
          <a:p>
            <a:pPr lvl="1"/>
            <a:r>
              <a:rPr lang="da-DK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/>
              <a:t>Report Structure</a:t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Front page</a:t>
            </a:r>
          </a:p>
          <a:p>
            <a:r>
              <a:rPr lang="en-US" dirty="0"/>
              <a:t>Title leaf</a:t>
            </a:r>
          </a:p>
          <a:p>
            <a:r>
              <a:rPr lang="en-US" dirty="0"/>
              <a:t>Preface</a:t>
            </a:r>
          </a:p>
          <a:p>
            <a:r>
              <a:rPr lang="en-US" dirty="0"/>
              <a:t>Table of Contents</a:t>
            </a:r>
          </a:p>
          <a:p>
            <a:r>
              <a:rPr lang="en-US" strike="sngStrike" dirty="0"/>
              <a:t>List of figures (optional)</a:t>
            </a:r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/>
              <a:t>Bibliography / list of references</a:t>
            </a:r>
            <a:endParaRPr lang="en-US" strike="sngStrike" dirty="0"/>
          </a:p>
          <a:p>
            <a:r>
              <a:rPr lang="en-US" strike="sngStrike" dirty="0"/>
              <a:t>Word list </a:t>
            </a:r>
            <a:r>
              <a:rPr lang="en-US" dirty="0"/>
              <a:t>(optional)</a:t>
            </a:r>
          </a:p>
          <a:p>
            <a:r>
              <a:rPr lang="en-US" strike="sngStrike" dirty="0"/>
              <a:t>Index</a:t>
            </a:r>
            <a:r>
              <a:rPr lang="en-US" dirty="0"/>
              <a:t> (optional)</a:t>
            </a:r>
          </a:p>
          <a:p>
            <a:r>
              <a:rPr lang="en-US" dirty="0"/>
              <a:t>Appendix and Enclosures</a:t>
            </a:r>
          </a:p>
          <a:p>
            <a:pPr lvl="1"/>
            <a:r>
              <a:rPr lang="en-US" dirty="0"/>
              <a:t>If any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/>
              <a:t>Day 4: ”The End is </a:t>
            </a:r>
            <a:r>
              <a:rPr lang="da-DK" sz="3600" b="1" dirty="0" err="1"/>
              <a:t>near</a:t>
            </a:r>
            <a:r>
              <a:rPr lang="da-DK" sz="3600" b="1" dirty="0"/>
              <a:t>”</a:t>
            </a:r>
            <a:endParaRPr lang="en-US" dirty="0"/>
          </a:p>
          <a:p>
            <a:r>
              <a:rPr lang="en-US" dirty="0"/>
              <a:t>Writing proper conclusions</a:t>
            </a:r>
          </a:p>
          <a:p>
            <a:r>
              <a:rPr lang="en-US" dirty="0"/>
              <a:t>Report structure</a:t>
            </a:r>
          </a:p>
          <a:p>
            <a:r>
              <a:rPr lang="en-US" dirty="0"/>
              <a:t>Handing in through </a:t>
            </a:r>
            <a:r>
              <a:rPr lang="en-US" dirty="0" err="1"/>
              <a:t>Wiseflow</a:t>
            </a:r>
            <a:endParaRPr lang="en-US" dirty="0"/>
          </a:p>
          <a:p>
            <a:r>
              <a:rPr lang="en-US" dirty="0"/>
              <a:t>LinkedIn group</a:t>
            </a:r>
          </a:p>
          <a:p>
            <a:pPr lvl="1"/>
            <a:r>
              <a:rPr lang="en-US" dirty="0"/>
              <a:t>Keep contact with each other++</a:t>
            </a:r>
          </a:p>
          <a:p>
            <a:r>
              <a:rPr lang="en-US" dirty="0"/>
              <a:t>About the Exam</a:t>
            </a: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Front page</a:t>
            </a:r>
          </a:p>
          <a:p>
            <a:pPr lvl="1"/>
            <a:r>
              <a:rPr lang="en-US" dirty="0"/>
              <a:t>Project Title</a:t>
            </a:r>
          </a:p>
          <a:p>
            <a:pPr lvl="1"/>
            <a:r>
              <a:rPr lang="en-US" dirty="0"/>
              <a:t>Project group members' names</a:t>
            </a:r>
          </a:p>
          <a:p>
            <a:pPr lvl="1"/>
            <a:r>
              <a:rPr lang="en-US" dirty="0"/>
              <a:t>Educational Programme (Computer Science or WEB-Development)</a:t>
            </a:r>
          </a:p>
          <a:p>
            <a:pPr lvl="1"/>
            <a:r>
              <a:rPr lang="en-US" dirty="0"/>
              <a:t>Project period</a:t>
            </a:r>
          </a:p>
          <a:p>
            <a:pPr lvl="1"/>
            <a:r>
              <a:rPr lang="en-US" dirty="0"/>
              <a:t>Name of the educational institution</a:t>
            </a:r>
          </a:p>
          <a:p>
            <a:pPr lvl="1"/>
            <a:r>
              <a:rPr lang="en-US" dirty="0"/>
              <a:t>Name of supervisor</a:t>
            </a:r>
          </a:p>
          <a:p>
            <a:pPr lvl="1"/>
            <a:r>
              <a:rPr lang="en-US" dirty="0"/>
              <a:t>Any informative illustration</a:t>
            </a:r>
          </a:p>
          <a:p>
            <a:pPr lvl="1"/>
            <a:r>
              <a:rPr lang="en-US" dirty="0"/>
              <a:t>Number of characters incl spaces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Preface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Table of Contents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List 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Bibliography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Webography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Index (optional)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Title leaf</a:t>
            </a:r>
          </a:p>
          <a:p>
            <a:pPr lvl="1"/>
            <a:r>
              <a:rPr lang="en-US" dirty="0"/>
              <a:t>Project Title (again)</a:t>
            </a:r>
          </a:p>
          <a:p>
            <a:pPr lvl="1"/>
            <a:r>
              <a:rPr lang="en-US" dirty="0"/>
              <a:t>Project group members' names (again)</a:t>
            </a:r>
          </a:p>
          <a:p>
            <a:pPr lvl="1"/>
            <a:r>
              <a:rPr lang="en-US" dirty="0"/>
              <a:t>Project period (again)</a:t>
            </a:r>
          </a:p>
          <a:p>
            <a:pPr lvl="1"/>
            <a:r>
              <a:rPr lang="en-US" dirty="0"/>
              <a:t>Supervisors' name (again)</a:t>
            </a:r>
          </a:p>
          <a:p>
            <a:pPr lvl="1"/>
            <a:r>
              <a:rPr lang="en-US" dirty="0"/>
              <a:t>Link to GitHub repo</a:t>
            </a:r>
          </a:p>
          <a:p>
            <a:pPr lvl="1"/>
            <a:r>
              <a:rPr lang="en-US" dirty="0"/>
              <a:t>Any permission to lend out the report.</a:t>
            </a:r>
          </a:p>
          <a:p>
            <a:pPr lvl="1"/>
            <a:r>
              <a:rPr lang="en-US" dirty="0"/>
              <a:t>Abstract: a brief summary with special focus on project issue(s) and conclusion</a:t>
            </a:r>
          </a:p>
          <a:p>
            <a:pPr lvl="1"/>
            <a:endParaRPr lang="en-US" dirty="0"/>
          </a:p>
          <a:p>
            <a:r>
              <a:rPr lang="en-US" sz="900" dirty="0"/>
              <a:t>Preface</a:t>
            </a:r>
          </a:p>
          <a:p>
            <a:r>
              <a:rPr lang="en-US" sz="900" dirty="0"/>
              <a:t>Table of Contents</a:t>
            </a:r>
          </a:p>
          <a:p>
            <a:r>
              <a:rPr lang="en-US" sz="900" dirty="0"/>
              <a:t>List of figures (optional)</a:t>
            </a:r>
          </a:p>
          <a:p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Preface</a:t>
            </a:r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/>
              <a:t>Recipient group(s) - it may be practical to recognize primary and secondary recipients</a:t>
            </a:r>
          </a:p>
          <a:p>
            <a:pPr lvl="1"/>
            <a:r>
              <a:rPr lang="en-US" dirty="0"/>
              <a:t>Readability instructions</a:t>
            </a:r>
          </a:p>
          <a:p>
            <a:pPr lvl="1"/>
            <a:r>
              <a:rPr lang="en-US" dirty="0"/>
              <a:t>To whom are individual sections interesting?</a:t>
            </a:r>
          </a:p>
          <a:p>
            <a:pPr lvl="1"/>
            <a:r>
              <a:rPr lang="en-US" dirty="0"/>
              <a:t>Where to find a bibliography, appendices, etc.</a:t>
            </a:r>
          </a:p>
          <a:p>
            <a:pPr lvl="1"/>
            <a:r>
              <a:rPr lang="en-US" dirty="0"/>
              <a:t>Acknowledgements of external interested parties and supervisors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900" dirty="0"/>
              <a:t>Table of Contents</a:t>
            </a:r>
          </a:p>
          <a:p>
            <a:r>
              <a:rPr lang="en-US" sz="900" dirty="0"/>
              <a:t>List of figures (optional)</a:t>
            </a:r>
          </a:p>
          <a:p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  <a:p>
            <a:pPr lvl="1"/>
            <a:r>
              <a:rPr lang="en-US" dirty="0"/>
              <a:t>Is to be readable on its own merit</a:t>
            </a:r>
          </a:p>
          <a:p>
            <a:pPr lvl="2"/>
            <a:r>
              <a:rPr lang="en-US" dirty="0"/>
              <a:t>You should read it!</a:t>
            </a:r>
          </a:p>
          <a:p>
            <a:pPr lvl="1"/>
            <a:r>
              <a:rPr lang="en-US" dirty="0"/>
              <a:t>It is not necessary to show all levels of sub-sections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List of figures (optional)</a:t>
            </a:r>
          </a:p>
          <a:p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 / introduction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1900" dirty="0"/>
              <a:t>The project must include a list of the main authors of the individual parts of the report </a:t>
            </a:r>
          </a:p>
          <a:p>
            <a:pPr lvl="1"/>
            <a:r>
              <a:rPr lang="en-US" sz="1900" dirty="0"/>
              <a:t>Number the chapters of your report!</a:t>
            </a:r>
          </a:p>
          <a:p>
            <a:pPr lvl="1"/>
            <a:r>
              <a:rPr lang="en-US" sz="1900" dirty="0"/>
              <a:t>Use headers and footers!</a:t>
            </a:r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 / introduction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/>
              <a:t>chapters</a:t>
            </a:r>
            <a:r>
              <a:rPr lang="da-DK" sz="2600" dirty="0"/>
              <a:t> 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definition</a:t>
            </a:r>
          </a:p>
          <a:p>
            <a:pPr marL="1371600" lvl="3" indent="0">
              <a:buNone/>
            </a:pPr>
            <a:r>
              <a:rPr lang="en-US" dirty="0">
                <a:solidFill>
                  <a:prstClr val="black"/>
                </a:solidFill>
              </a:rPr>
              <a:t>+ Reflection</a:t>
            </a:r>
          </a:p>
          <a:p>
            <a:pPr marL="1371600" lvl="3" indent="0">
              <a:buNone/>
            </a:pPr>
            <a:r>
              <a:rPr lang="en-US" dirty="0">
                <a:solidFill>
                  <a:prstClr val="black"/>
                </a:solidFill>
              </a:rPr>
              <a:t>+ Outlook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/>
              <a:t>Writing proper </a:t>
            </a:r>
            <a:r>
              <a:rPr lang="da-DK" sz="6600" b="1" dirty="0" err="1"/>
              <a:t>conclusions</a:t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sz="8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/>
              <a:t>Bibliography / List of references</a:t>
            </a:r>
          </a:p>
          <a:p>
            <a:pPr lvl="1"/>
            <a:r>
              <a:rPr lang="en-US" dirty="0"/>
              <a:t>Author(s), title, publisher, year, brief (a few lines) mention of contents. </a:t>
            </a:r>
          </a:p>
          <a:p>
            <a:pPr lvl="1"/>
            <a:r>
              <a:rPr lang="en-US" dirty="0"/>
              <a:t>Refer to your bibliography in the report whenever necessary. </a:t>
            </a:r>
          </a:p>
          <a:p>
            <a:pPr lvl="1"/>
            <a:r>
              <a:rPr lang="en-US" dirty="0"/>
              <a:t>State source of quotes and other directly copied passages in the report.</a:t>
            </a:r>
          </a:p>
          <a:p>
            <a:pPr lvl="1"/>
            <a:endParaRPr lang="en-US" dirty="0"/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sz="8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/>
              <a:t>Bibliography</a:t>
            </a:r>
            <a:endParaRPr lang="en-US" dirty="0"/>
          </a:p>
          <a:p>
            <a:r>
              <a:rPr lang="en-US" sz="800" dirty="0"/>
              <a:t>Webography</a:t>
            </a:r>
            <a:endParaRPr lang="en-US" dirty="0"/>
          </a:p>
          <a:p>
            <a:r>
              <a:rPr lang="en-US" sz="800" dirty="0"/>
              <a:t>Word list (optional) </a:t>
            </a:r>
            <a:endParaRPr lang="en-US" dirty="0"/>
          </a:p>
          <a:p>
            <a:r>
              <a:rPr lang="en-US" sz="800" dirty="0"/>
              <a:t>Index (optional)</a:t>
            </a:r>
          </a:p>
          <a:p>
            <a:r>
              <a:rPr lang="en-US" dirty="0"/>
              <a:t>Appendix and Enclosures</a:t>
            </a:r>
          </a:p>
          <a:p>
            <a:pPr lvl="1"/>
            <a:r>
              <a:rPr lang="en-US" dirty="0"/>
              <a:t>Material that the group has produced, but which is too comprehensive to include in the report,</a:t>
            </a:r>
          </a:p>
          <a:p>
            <a:pPr marL="857250" lvl="2" indent="0">
              <a:buNone/>
            </a:pPr>
            <a:r>
              <a:rPr lang="en-US" dirty="0"/>
              <a:t>for instance, documents relating to charts, program code listing (put it on GitHub), decision logbook, minutes of meetings and a manual for developed systems (optional), results of questionnaires, or the like.</a:t>
            </a:r>
          </a:p>
          <a:p>
            <a:pPr lvl="1"/>
            <a:r>
              <a:rPr lang="en-US" dirty="0"/>
              <a:t>Selected parts of your appendix may be shown and used in your report</a:t>
            </a:r>
          </a:p>
          <a:p>
            <a:pPr lvl="1"/>
            <a:r>
              <a:rPr lang="en-US" dirty="0"/>
              <a:t>All appendices should be introduced.</a:t>
            </a:r>
          </a:p>
          <a:p>
            <a:pPr lvl="1"/>
            <a:r>
              <a:rPr lang="en-US" dirty="0"/>
              <a:t>Appendices and enclosure may optionally be submitted separately.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Dissertation </a:t>
            </a:r>
            <a:r>
              <a:rPr lang="da-DK" dirty="0" err="1"/>
              <a:t>course</a:t>
            </a:r>
            <a:r>
              <a:rPr lang="da-DK" dirty="0"/>
              <a:t>, </a:t>
            </a:r>
            <a:r>
              <a:rPr lang="da-DK" dirty="0" err="1"/>
              <a:t>day</a:t>
            </a:r>
            <a:r>
              <a:rPr lang="da-DK" dirty="0"/>
              <a:t>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/>
              <a:t>About</a:t>
            </a:r>
            <a:r>
              <a:rPr lang="da-DK" sz="6600" b="1" dirty="0"/>
              <a:t> the </a:t>
            </a:r>
            <a:r>
              <a:rPr lang="da-DK" sz="6600" b="1" dirty="0" err="1"/>
              <a:t>Exam</a:t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both computer science and bachelor </a:t>
            </a:r>
            <a:r>
              <a:rPr lang="en-US" dirty="0" err="1"/>
              <a:t>programme</a:t>
            </a:r>
            <a:r>
              <a:rPr lang="en-US" dirty="0"/>
              <a:t>, preconditions are:</a:t>
            </a:r>
          </a:p>
          <a:p>
            <a:endParaRPr lang="en-US" dirty="0"/>
          </a:p>
          <a:p>
            <a:pPr lvl="1"/>
            <a:r>
              <a:rPr lang="en-US" dirty="0"/>
              <a:t>All previous tests are passed</a:t>
            </a:r>
          </a:p>
          <a:p>
            <a:pPr lvl="1"/>
            <a:r>
              <a:rPr lang="en-US" dirty="0"/>
              <a:t>Internship is approved</a:t>
            </a:r>
          </a:p>
          <a:p>
            <a:pPr lvl="1"/>
            <a:r>
              <a:rPr lang="en-US" dirty="0"/>
              <a:t>The dissertation report is handed in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dissertation/bachelor project is tested at the exam by an individual, oral defence of a duration of 30 minutes.</a:t>
            </a:r>
            <a:endParaRPr lang="da-DK" dirty="0"/>
          </a:p>
          <a:p>
            <a:r>
              <a:rPr lang="en-GB" dirty="0"/>
              <a:t>The process of the exam is as follows: </a:t>
            </a:r>
          </a:p>
          <a:p>
            <a:pPr lvl="1"/>
            <a:r>
              <a:rPr lang="en-GB" dirty="0"/>
              <a:t>First the student(s) gives a (max) 10-minute presentation of the project, followed by a (little less than) 20-minutes examination dialogue.</a:t>
            </a:r>
          </a:p>
          <a:p>
            <a:pPr lvl="1"/>
            <a:r>
              <a:rPr lang="en-GB" dirty="0"/>
              <a:t>One mark is given which covers assessment of the report and the oral part of the exam. </a:t>
            </a:r>
            <a:endParaRPr lang="da-DK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</a:t>
            </a:r>
            <a:r>
              <a:rPr lang="da-DK" dirty="0"/>
              <a:t>, the </a:t>
            </a:r>
            <a:r>
              <a:rPr lang="da-DK" dirty="0" err="1"/>
              <a:t>presentation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70000" lnSpcReduction="20000"/>
          </a:bodyPr>
          <a:lstStyle/>
          <a:p>
            <a:r>
              <a:rPr lang="da-DK" dirty="0"/>
              <a:t>Tell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b="1" dirty="0"/>
              <a:t>new</a:t>
            </a:r>
          </a:p>
          <a:p>
            <a:pPr lvl="1"/>
            <a:r>
              <a:rPr lang="da-DK" dirty="0"/>
              <a:t>Do not </a:t>
            </a:r>
            <a:r>
              <a:rPr lang="da-DK" dirty="0" err="1"/>
              <a:t>tell</a:t>
            </a:r>
            <a:r>
              <a:rPr lang="da-DK" dirty="0"/>
              <a:t>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is the </a:t>
            </a:r>
            <a:r>
              <a:rPr lang="da-DK" dirty="0" err="1"/>
              <a:t>report</a:t>
            </a:r>
            <a:endParaRPr lang="da-DK" dirty="0"/>
          </a:p>
          <a:p>
            <a:pPr lvl="1"/>
            <a:r>
              <a:rPr lang="da-DK" dirty="0" err="1"/>
              <a:t>Demonstrate</a:t>
            </a:r>
            <a:r>
              <a:rPr lang="da-DK" dirty="0"/>
              <a:t> the software </a:t>
            </a:r>
            <a:r>
              <a:rPr lang="da-DK" dirty="0" err="1"/>
              <a:t>you</a:t>
            </a:r>
            <a:r>
              <a:rPr lang="da-DK" dirty="0"/>
              <a:t> made</a:t>
            </a:r>
          </a:p>
          <a:p>
            <a:pPr lvl="1"/>
            <a:r>
              <a:rPr lang="en-US" dirty="0"/>
              <a:t>What happened after you handed in the report?</a:t>
            </a:r>
          </a:p>
          <a:p>
            <a:pPr lvl="2"/>
            <a:r>
              <a:rPr lang="en-US" dirty="0"/>
              <a:t>Did you show your software to the company?</a:t>
            </a:r>
          </a:p>
          <a:p>
            <a:pPr lvl="2"/>
            <a:r>
              <a:rPr lang="en-US" dirty="0"/>
              <a:t>Did you make a version 1.1?</a:t>
            </a:r>
            <a:endParaRPr lang="da-DK" dirty="0"/>
          </a:p>
          <a:p>
            <a:r>
              <a:rPr lang="da-DK" dirty="0"/>
              <a:t>10 </a:t>
            </a:r>
            <a:r>
              <a:rPr lang="da-DK" dirty="0" err="1"/>
              <a:t>minutes</a:t>
            </a:r>
            <a:r>
              <a:rPr lang="da-DK" dirty="0"/>
              <a:t> is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little</a:t>
            </a:r>
            <a:r>
              <a:rPr lang="da-DK" dirty="0"/>
              <a:t> time</a:t>
            </a:r>
          </a:p>
          <a:p>
            <a:pPr lvl="1"/>
            <a:r>
              <a:rPr lang="da-DK" dirty="0"/>
              <a:t>Be </a:t>
            </a:r>
            <a:r>
              <a:rPr lang="da-DK" dirty="0" err="1"/>
              <a:t>precise</a:t>
            </a:r>
            <a:endParaRPr lang="da-DK" dirty="0"/>
          </a:p>
          <a:p>
            <a:pPr lvl="1"/>
            <a:r>
              <a:rPr lang="da-DK" dirty="0"/>
              <a:t>Bring a </a:t>
            </a:r>
            <a:r>
              <a:rPr lang="da-DK" b="1" i="1" dirty="0" err="1"/>
              <a:t>few</a:t>
            </a:r>
            <a:r>
              <a:rPr lang="da-DK" dirty="0"/>
              <a:t> slides</a:t>
            </a:r>
          </a:p>
          <a:p>
            <a:pPr lvl="2"/>
            <a:r>
              <a:rPr lang="da-DK" dirty="0"/>
              <a:t>Print the slides as </a:t>
            </a:r>
            <a:r>
              <a:rPr lang="da-DK" dirty="0" err="1"/>
              <a:t>hand-outs</a:t>
            </a:r>
            <a:endParaRPr lang="da-DK" dirty="0"/>
          </a:p>
          <a:p>
            <a:r>
              <a:rPr lang="da-DK" dirty="0" err="1"/>
              <a:t>Prepare</a:t>
            </a:r>
            <a:endParaRPr lang="da-DK" dirty="0"/>
          </a:p>
          <a:p>
            <a:pPr lvl="1"/>
            <a:r>
              <a:rPr lang="da-DK" dirty="0"/>
              <a:t>The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decides</a:t>
            </a:r>
            <a:r>
              <a:rPr lang="da-DK" dirty="0"/>
              <a:t> </a:t>
            </a:r>
            <a:r>
              <a:rPr lang="da-DK" dirty="0" err="1"/>
              <a:t>who</a:t>
            </a:r>
            <a:r>
              <a:rPr lang="da-DK" dirty="0"/>
              <a:t> is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subject</a:t>
            </a:r>
            <a:endParaRPr lang="da-DK" dirty="0"/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prepare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try</a:t>
            </a:r>
            <a:r>
              <a:rPr lang="da-DK" dirty="0"/>
              <a:t> the </a:t>
            </a:r>
            <a:r>
              <a:rPr lang="da-DK" dirty="0" err="1"/>
              <a:t>presentation</a:t>
            </a:r>
            <a:r>
              <a:rPr lang="da-DK" dirty="0"/>
              <a:t> in the </a:t>
            </a:r>
            <a:r>
              <a:rPr lang="da-DK" dirty="0" err="1"/>
              <a:t>exam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in front of the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members</a:t>
            </a:r>
            <a:endParaRPr lang="da-DK" dirty="0"/>
          </a:p>
          <a:p>
            <a:pPr lvl="2"/>
            <a:r>
              <a:rPr lang="da-DK" dirty="0"/>
              <a:t>Do </a:t>
            </a:r>
            <a:r>
              <a:rPr lang="da-DK" dirty="0" err="1"/>
              <a:t>this</a:t>
            </a:r>
            <a:r>
              <a:rPr lang="da-DK" dirty="0"/>
              <a:t> a </a:t>
            </a:r>
            <a:r>
              <a:rPr lang="da-DK" dirty="0" err="1"/>
              <a:t>few</a:t>
            </a:r>
            <a:r>
              <a:rPr lang="da-DK" dirty="0"/>
              <a:t> </a:t>
            </a:r>
            <a:r>
              <a:rPr lang="da-DK" dirty="0" err="1"/>
              <a:t>days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the </a:t>
            </a:r>
            <a:r>
              <a:rPr lang="da-DK" dirty="0" err="1"/>
              <a:t>exam</a:t>
            </a:r>
            <a:endParaRPr lang="da-DK" dirty="0"/>
          </a:p>
          <a:p>
            <a:pPr lvl="2"/>
            <a:r>
              <a:rPr lang="da-DK" dirty="0"/>
              <a:t>Make a reservation for the </a:t>
            </a:r>
            <a:r>
              <a:rPr lang="da-DK" dirty="0" err="1"/>
              <a:t>room</a:t>
            </a:r>
            <a:r>
              <a:rPr lang="da-DK" dirty="0"/>
              <a:t> at the administration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90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conclusion</a:t>
            </a:r>
            <a:r>
              <a:rPr lang="da-DK" dirty="0"/>
              <a:t> is the </a:t>
            </a:r>
            <a:r>
              <a:rPr lang="da-DK" dirty="0" err="1"/>
              <a:t>culmination</a:t>
            </a:r>
            <a:r>
              <a:rPr lang="da-DK" dirty="0"/>
              <a:t>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report</a:t>
            </a:r>
            <a:r>
              <a:rPr lang="da-DK" dirty="0"/>
              <a:t> – do not </a:t>
            </a:r>
            <a:r>
              <a:rPr lang="da-DK" dirty="0" err="1"/>
              <a:t>underestimate</a:t>
            </a:r>
            <a:r>
              <a:rPr lang="da-DK" dirty="0"/>
              <a:t> it!</a:t>
            </a:r>
          </a:p>
          <a:p>
            <a:r>
              <a:rPr lang="da-DK" dirty="0"/>
              <a:t>Last chance to </a:t>
            </a:r>
            <a:r>
              <a:rPr lang="da-DK" dirty="0" err="1"/>
              <a:t>convince</a:t>
            </a:r>
            <a:r>
              <a:rPr lang="da-DK" dirty="0"/>
              <a:t> the </a:t>
            </a:r>
            <a:r>
              <a:rPr lang="da-DK" dirty="0" err="1"/>
              <a:t>reader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work</a:t>
            </a:r>
            <a:r>
              <a:rPr lang="da-DK" dirty="0"/>
              <a:t>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interesting</a:t>
            </a:r>
            <a:r>
              <a:rPr lang="da-DK" dirty="0"/>
              <a:t> and </a:t>
            </a:r>
            <a:r>
              <a:rPr lang="da-DK" dirty="0" err="1"/>
              <a:t>significant</a:t>
            </a:r>
            <a:endParaRPr lang="da-DK" dirty="0"/>
          </a:p>
          <a:p>
            <a:r>
              <a:rPr lang="da-DK" dirty="0"/>
              <a:t>Main purpose: Provide </a:t>
            </a:r>
            <a:r>
              <a:rPr lang="da-DK" dirty="0" err="1"/>
              <a:t>answers</a:t>
            </a:r>
            <a:r>
              <a:rPr lang="da-DK" dirty="0"/>
              <a:t> to </a:t>
            </a:r>
            <a:r>
              <a:rPr lang="da-DK" dirty="0" err="1"/>
              <a:t>questions</a:t>
            </a:r>
            <a:r>
              <a:rPr lang="da-DK" dirty="0"/>
              <a:t> </a:t>
            </a:r>
            <a:r>
              <a:rPr lang="da-DK" dirty="0" err="1"/>
              <a:t>posed</a:t>
            </a:r>
            <a:r>
              <a:rPr lang="da-DK" dirty="0"/>
              <a:t> in the problem definition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certain</a:t>
            </a:r>
            <a:r>
              <a:rPr lang="da-DK" dirty="0"/>
              <a:t> </a:t>
            </a:r>
            <a:r>
              <a:rPr lang="da-DK" dirty="0" err="1"/>
              <a:t>level</a:t>
            </a:r>
            <a:r>
              <a:rPr lang="da-DK" dirty="0"/>
              <a:t> of </a:t>
            </a:r>
            <a:r>
              <a:rPr lang="da-DK" dirty="0" err="1"/>
              <a:t>symmetry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exist</a:t>
            </a:r>
            <a:r>
              <a:rPr lang="da-DK" dirty="0"/>
              <a:t> </a:t>
            </a:r>
            <a:r>
              <a:rPr lang="da-DK" dirty="0" err="1"/>
              <a:t>between</a:t>
            </a:r>
            <a:r>
              <a:rPr lang="da-DK" dirty="0"/>
              <a:t> the problem </a:t>
            </a:r>
            <a:r>
              <a:rPr lang="da-DK" dirty="0" err="1"/>
              <a:t>formulation</a:t>
            </a:r>
            <a:r>
              <a:rPr lang="da-DK" dirty="0"/>
              <a:t> and the </a:t>
            </a:r>
            <a:r>
              <a:rPr lang="da-DK" dirty="0" err="1"/>
              <a:t>conclusion</a:t>
            </a:r>
            <a:endParaRPr lang="da-DK" dirty="0"/>
          </a:p>
          <a:p>
            <a:r>
              <a:rPr lang="da-DK" dirty="0"/>
              <a:t>A </a:t>
            </a:r>
            <a:r>
              <a:rPr lang="da-DK" dirty="0" err="1"/>
              <a:t>reader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(in </a:t>
            </a:r>
            <a:r>
              <a:rPr lang="da-DK" dirty="0" err="1"/>
              <a:t>principle</a:t>
            </a:r>
            <a:r>
              <a:rPr lang="da-DK" dirty="0"/>
              <a:t>)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able</a:t>
            </a:r>
            <a:r>
              <a:rPr lang="da-DK" dirty="0"/>
              <a:t> to </a:t>
            </a:r>
            <a:r>
              <a:rPr lang="da-DK" dirty="0" err="1"/>
              <a:t>read</a:t>
            </a:r>
            <a:r>
              <a:rPr lang="da-DK" dirty="0"/>
              <a:t> the problem </a:t>
            </a:r>
            <a:r>
              <a:rPr lang="da-DK" dirty="0" err="1"/>
              <a:t>formulation</a:t>
            </a:r>
            <a:r>
              <a:rPr lang="da-DK" dirty="0"/>
              <a:t> and the </a:t>
            </a:r>
            <a:r>
              <a:rPr lang="da-DK" dirty="0" err="1"/>
              <a:t>conclusion</a:t>
            </a:r>
            <a:r>
              <a:rPr lang="da-DK" dirty="0"/>
              <a:t>, to </a:t>
            </a:r>
            <a:r>
              <a:rPr lang="da-DK" dirty="0" err="1"/>
              <a:t>dermine</a:t>
            </a:r>
            <a:r>
              <a:rPr lang="da-DK" dirty="0"/>
              <a:t> </a:t>
            </a:r>
            <a:r>
              <a:rPr lang="da-DK" dirty="0" err="1"/>
              <a:t>if</a:t>
            </a:r>
            <a:r>
              <a:rPr lang="da-DK" dirty="0"/>
              <a:t> it is </a:t>
            </a:r>
            <a:r>
              <a:rPr lang="da-DK" dirty="0" err="1"/>
              <a:t>worthwhile</a:t>
            </a:r>
            <a:r>
              <a:rPr lang="da-DK" dirty="0"/>
              <a:t> to </a:t>
            </a:r>
            <a:r>
              <a:rPr lang="da-DK" dirty="0" err="1"/>
              <a:t>read</a:t>
            </a:r>
            <a:r>
              <a:rPr lang="da-DK" dirty="0"/>
              <a:t> the </a:t>
            </a:r>
            <a:r>
              <a:rPr lang="da-DK" dirty="0" err="1"/>
              <a:t>entire</a:t>
            </a:r>
            <a:r>
              <a:rPr lang="da-DK" dirty="0"/>
              <a:t> </a:t>
            </a:r>
            <a:r>
              <a:rPr lang="da-DK" dirty="0" err="1"/>
              <a:t>report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Problem </a:t>
            </a:r>
            <a:r>
              <a:rPr lang="da-DK" dirty="0" err="1"/>
              <a:t>formulation</a:t>
            </a:r>
            <a:r>
              <a:rPr lang="da-DK" dirty="0"/>
              <a:t> (</a:t>
            </a:r>
            <a:r>
              <a:rPr lang="da-DK" dirty="0" err="1"/>
              <a:t>essentially</a:t>
            </a:r>
            <a:r>
              <a:rPr lang="da-DK" dirty="0"/>
              <a:t>):</a:t>
            </a:r>
          </a:p>
          <a:p>
            <a:r>
              <a:rPr lang="da-DK" dirty="0" err="1">
                <a:solidFill>
                  <a:srgbClr val="C00000"/>
                </a:solidFill>
              </a:rPr>
              <a:t>Question</a:t>
            </a:r>
            <a:r>
              <a:rPr lang="da-DK" dirty="0">
                <a:solidFill>
                  <a:srgbClr val="C00000"/>
                </a:solidFill>
              </a:rPr>
              <a:t> 1</a:t>
            </a:r>
          </a:p>
          <a:p>
            <a:r>
              <a:rPr lang="da-DK" dirty="0" err="1">
                <a:solidFill>
                  <a:srgbClr val="C00000"/>
                </a:solidFill>
              </a:rPr>
              <a:t>Question</a:t>
            </a:r>
            <a:r>
              <a:rPr lang="da-DK" dirty="0">
                <a:solidFill>
                  <a:srgbClr val="C00000"/>
                </a:solidFill>
              </a:rPr>
              <a:t> 2</a:t>
            </a:r>
          </a:p>
          <a:p>
            <a:r>
              <a:rPr lang="da-DK" dirty="0" err="1">
                <a:solidFill>
                  <a:srgbClr val="C00000"/>
                </a:solidFill>
              </a:rPr>
              <a:t>Question</a:t>
            </a:r>
            <a:r>
              <a:rPr lang="da-DK" dirty="0">
                <a:solidFill>
                  <a:srgbClr val="C00000"/>
                </a:solidFill>
              </a:rPr>
              <a:t> 3</a:t>
            </a:r>
          </a:p>
          <a:p>
            <a:r>
              <a:rPr lang="da-DK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Conclusion (essentially)</a:t>
            </a:r>
          </a:p>
          <a:p>
            <a:r>
              <a:rPr lang="da-DK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>
                <a:solidFill>
                  <a:srgbClr val="006600"/>
                </a:solidFill>
              </a:rPr>
              <a:t>With regards to Questions 2, we 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 the </a:t>
            </a:r>
            <a:r>
              <a:rPr lang="da-DK" dirty="0" err="1"/>
              <a:t>questions</a:t>
            </a:r>
            <a:r>
              <a:rPr lang="da-DK" dirty="0"/>
              <a:t> </a:t>
            </a:r>
            <a:r>
              <a:rPr lang="da-DK" dirty="0" err="1"/>
              <a:t>posed</a:t>
            </a:r>
            <a:r>
              <a:rPr lang="da-DK" dirty="0"/>
              <a:t> in the problem </a:t>
            </a:r>
            <a:r>
              <a:rPr lang="da-DK" dirty="0" err="1"/>
              <a:t>formulation</a:t>
            </a:r>
            <a:r>
              <a:rPr lang="da-DK" dirty="0"/>
              <a:t>, the </a:t>
            </a:r>
            <a:r>
              <a:rPr lang="da-DK" dirty="0" err="1"/>
              <a:t>conclusion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State </a:t>
            </a:r>
            <a:r>
              <a:rPr lang="da-DK" dirty="0" err="1"/>
              <a:t>what</a:t>
            </a:r>
            <a:r>
              <a:rPr lang="da-DK" dirty="0"/>
              <a:t> the </a:t>
            </a:r>
            <a:r>
              <a:rPr lang="da-DK" dirty="0" err="1"/>
              <a:t>answer</a:t>
            </a:r>
            <a:r>
              <a:rPr lang="da-DK" dirty="0"/>
              <a:t> to the </a:t>
            </a:r>
            <a:r>
              <a:rPr lang="da-DK" dirty="0" err="1"/>
              <a:t>question</a:t>
            </a:r>
            <a:r>
              <a:rPr lang="da-DK" dirty="0"/>
              <a:t> </a:t>
            </a:r>
            <a:r>
              <a:rPr lang="da-DK" dirty="0" err="1"/>
              <a:t>was</a:t>
            </a:r>
            <a:r>
              <a:rPr lang="da-DK" dirty="0"/>
              <a:t>, and </a:t>
            </a:r>
          </a:p>
          <a:p>
            <a:pPr lvl="1"/>
            <a:r>
              <a:rPr lang="da-DK" dirty="0"/>
              <a:t>Provide references to the </a:t>
            </a:r>
            <a:r>
              <a:rPr lang="da-DK" dirty="0" err="1"/>
              <a:t>specific</a:t>
            </a:r>
            <a:r>
              <a:rPr lang="da-DK" dirty="0"/>
              <a:t> </a:t>
            </a:r>
            <a:r>
              <a:rPr lang="da-DK" dirty="0" err="1"/>
              <a:t>sections</a:t>
            </a:r>
            <a:r>
              <a:rPr lang="da-DK" dirty="0"/>
              <a:t> in the </a:t>
            </a:r>
            <a:r>
              <a:rPr lang="da-DK" dirty="0" err="1"/>
              <a:t>report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provide ”</a:t>
            </a:r>
            <a:r>
              <a:rPr lang="da-DK" dirty="0" err="1"/>
              <a:t>evidence</a:t>
            </a:r>
            <a:r>
              <a:rPr lang="da-DK" dirty="0"/>
              <a:t>” for the </a:t>
            </a:r>
            <a:r>
              <a:rPr lang="da-DK" dirty="0" err="1"/>
              <a:t>answer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err="1"/>
              <a:t>Example</a:t>
            </a:r>
            <a:r>
              <a:rPr lang="da-DK" sz="2400" dirty="0"/>
              <a:t>  A (problem </a:t>
            </a:r>
            <a:r>
              <a:rPr lang="da-DK" sz="2400" dirty="0" err="1"/>
              <a:t>formulation</a:t>
            </a:r>
            <a:r>
              <a:rPr lang="da-DK" sz="2400" dirty="0"/>
              <a:t>)</a:t>
            </a:r>
          </a:p>
          <a:p>
            <a:r>
              <a:rPr lang="da-DK" sz="2400" dirty="0">
                <a:solidFill>
                  <a:srgbClr val="C00000"/>
                </a:solidFill>
              </a:rPr>
              <a:t>Can </a:t>
            </a:r>
            <a:r>
              <a:rPr lang="da-DK" sz="2400" dirty="0" err="1">
                <a:solidFill>
                  <a:srgbClr val="C00000"/>
                </a:solidFill>
              </a:rPr>
              <a:t>we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improve</a:t>
            </a:r>
            <a:r>
              <a:rPr lang="da-DK" sz="2400" dirty="0">
                <a:solidFill>
                  <a:srgbClr val="C00000"/>
                </a:solidFill>
              </a:rPr>
              <a:t> the </a:t>
            </a:r>
            <a:r>
              <a:rPr lang="da-DK" sz="2400" dirty="0" err="1">
                <a:solidFill>
                  <a:srgbClr val="C00000"/>
                </a:solidFill>
              </a:rPr>
              <a:t>usability</a:t>
            </a:r>
            <a:r>
              <a:rPr lang="da-DK" sz="2400" dirty="0">
                <a:solidFill>
                  <a:srgbClr val="C00000"/>
                </a:solidFill>
              </a:rPr>
              <a:t> of the website (…) by </a:t>
            </a:r>
            <a:r>
              <a:rPr lang="da-DK" sz="2400" dirty="0" err="1">
                <a:solidFill>
                  <a:srgbClr val="C00000"/>
                </a:solidFill>
              </a:rPr>
              <a:t>applying</a:t>
            </a:r>
            <a:r>
              <a:rPr lang="da-DK" sz="2400" dirty="0">
                <a:solidFill>
                  <a:srgbClr val="C00000"/>
                </a:solidFill>
              </a:rPr>
              <a:t> Jacob </a:t>
            </a:r>
            <a:r>
              <a:rPr lang="da-DK" sz="2400" dirty="0" err="1">
                <a:solidFill>
                  <a:srgbClr val="C00000"/>
                </a:solidFill>
              </a:rPr>
              <a:t>Nielsen’s</a:t>
            </a:r>
            <a:r>
              <a:rPr lang="da-DK" sz="2400" dirty="0">
                <a:solidFill>
                  <a:srgbClr val="C00000"/>
                </a:solidFill>
              </a:rPr>
              <a:t> 10 </a:t>
            </a:r>
            <a:r>
              <a:rPr lang="da-DK" sz="2400" dirty="0" err="1">
                <a:solidFill>
                  <a:srgbClr val="C00000"/>
                </a:solidFill>
              </a:rPr>
              <a:t>rules</a:t>
            </a:r>
            <a:r>
              <a:rPr lang="da-DK" sz="2400" dirty="0">
                <a:solidFill>
                  <a:srgbClr val="C00000"/>
                </a:solidFill>
              </a:rPr>
              <a:t> of </a:t>
            </a:r>
            <a:r>
              <a:rPr lang="da-DK" sz="2400" dirty="0" err="1">
                <a:solidFill>
                  <a:srgbClr val="C00000"/>
                </a:solidFill>
              </a:rPr>
              <a:t>usability</a:t>
            </a:r>
            <a:r>
              <a:rPr lang="da-DK" sz="2400" dirty="0">
                <a:solidFill>
                  <a:srgbClr val="C00000"/>
                </a:solidFill>
              </a:rPr>
              <a:t> to a </a:t>
            </a:r>
            <a:r>
              <a:rPr lang="da-DK" sz="2400" dirty="0" err="1">
                <a:solidFill>
                  <a:srgbClr val="C00000"/>
                </a:solidFill>
              </a:rPr>
              <a:t>redesign</a:t>
            </a:r>
            <a:r>
              <a:rPr lang="da-DK" sz="2400" dirty="0">
                <a:solidFill>
                  <a:srgbClr val="C00000"/>
                </a:solidFill>
              </a:rPr>
              <a:t> of the website?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2010</Words>
  <Application>Microsoft Office PowerPoint</Application>
  <PresentationFormat>Skærmshow (4:3)</PresentationFormat>
  <Paragraphs>442</Paragraphs>
  <Slides>35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35</vt:i4>
      </vt:variant>
    </vt:vector>
  </HeadingPairs>
  <TitlesOfParts>
    <vt:vector size="38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  <vt:lpstr>Exam, the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Anders Kristian Børjesson</cp:lastModifiedBy>
  <cp:revision>168</cp:revision>
  <dcterms:created xsi:type="dcterms:W3CDTF">2013-09-14T11:40:54Z</dcterms:created>
  <dcterms:modified xsi:type="dcterms:W3CDTF">2021-12-07T09:14:04Z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