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57" r:id="rId3"/>
    <p:sldId id="258" r:id="rId4"/>
    <p:sldId id="260" r:id="rId5"/>
    <p:sldId id="259" r:id="rId6"/>
    <p:sldId id="262" r:id="rId7"/>
    <p:sldId id="263" r:id="rId8"/>
    <p:sldId id="264" r:id="rId9"/>
    <p:sldId id="265" r:id="rId10"/>
    <p:sldId id="317" r:id="rId11"/>
    <p:sldId id="335" r:id="rId12"/>
    <p:sldId id="319" r:id="rId13"/>
    <p:sldId id="268" r:id="rId14"/>
    <p:sldId id="284" r:id="rId15"/>
    <p:sldId id="285" r:id="rId16"/>
    <p:sldId id="314" r:id="rId17"/>
    <p:sldId id="313" r:id="rId18"/>
    <p:sldId id="315" r:id="rId19"/>
    <p:sldId id="318" r:id="rId20"/>
    <p:sldId id="286" r:id="rId21"/>
    <p:sldId id="287" r:id="rId22"/>
    <p:sldId id="288" r:id="rId23"/>
    <p:sldId id="289" r:id="rId24"/>
    <p:sldId id="290" r:id="rId25"/>
    <p:sldId id="321" r:id="rId26"/>
    <p:sldId id="292" r:id="rId27"/>
    <p:sldId id="293" r:id="rId28"/>
    <p:sldId id="294" r:id="rId29"/>
    <p:sldId id="295" r:id="rId30"/>
    <p:sldId id="296" r:id="rId31"/>
    <p:sldId id="297" r:id="rId32"/>
    <p:sldId id="298" r:id="rId33"/>
    <p:sldId id="299" r:id="rId34"/>
    <p:sldId id="300" r:id="rId35"/>
    <p:sldId id="302" r:id="rId36"/>
    <p:sldId id="320" r:id="rId37"/>
    <p:sldId id="272" r:id="rId38"/>
    <p:sldId id="303" r:id="rId39"/>
    <p:sldId id="304" r:id="rId40"/>
    <p:sldId id="305" r:id="rId41"/>
    <p:sldId id="306" r:id="rId42"/>
    <p:sldId id="307" r:id="rId43"/>
    <p:sldId id="308" r:id="rId44"/>
    <p:sldId id="309" r:id="rId45"/>
    <p:sldId id="310" r:id="rId46"/>
    <p:sldId id="311" r:id="rId47"/>
    <p:sldId id="312" r:id="rId48"/>
    <p:sldId id="323" r:id="rId49"/>
    <p:sldId id="324" r:id="rId50"/>
    <p:sldId id="325" r:id="rId51"/>
    <p:sldId id="326" r:id="rId52"/>
    <p:sldId id="327" r:id="rId53"/>
    <p:sldId id="328" r:id="rId54"/>
    <p:sldId id="329" r:id="rId55"/>
    <p:sldId id="330" r:id="rId56"/>
    <p:sldId id="331" r:id="rId57"/>
    <p:sldId id="332" r:id="rId58"/>
    <p:sldId id="333" r:id="rId59"/>
    <p:sldId id="267" r:id="rId60"/>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56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2ECB1-E9AF-4366-8941-B463CA52B44C}" type="datetimeFigureOut">
              <a:rPr lang="en-US" smtClean="0"/>
              <a:t>10/10/2019</a:t>
            </a:fld>
            <a:endParaRPr lang="en-US"/>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63725-073E-4A82-B486-A2DAC305F7D3}" type="slidenum">
              <a:rPr lang="en-US" smtClean="0"/>
              <a:t>‹nr.›</a:t>
            </a:fld>
            <a:endParaRPr lang="en-US"/>
          </a:p>
        </p:txBody>
      </p:sp>
    </p:spTree>
    <p:extLst>
      <p:ext uri="{BB962C8B-B14F-4D97-AF65-F5344CB8AC3E}">
        <p14:creationId xmlns:p14="http://schemas.microsoft.com/office/powerpoint/2010/main" val="1139012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65263725-073E-4A82-B486-A2DAC305F7D3}" type="slidenum">
              <a:rPr lang="en-US" smtClean="0"/>
              <a:t>1</a:t>
            </a:fld>
            <a:endParaRPr lang="en-US"/>
          </a:p>
        </p:txBody>
      </p:sp>
    </p:spTree>
    <p:extLst>
      <p:ext uri="{BB962C8B-B14F-4D97-AF65-F5344CB8AC3E}">
        <p14:creationId xmlns:p14="http://schemas.microsoft.com/office/powerpoint/2010/main" val="2456736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938200BD-8ECC-4D2B-89E2-F806A2253EB5}" type="datetime1">
              <a:rPr lang="da-DK" smtClean="0"/>
              <a:t>10-10-2019</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89DF3BA6-A269-43C0-8365-612AE68276A0}" type="datetime1">
              <a:rPr lang="da-DK" smtClean="0"/>
              <a:t>10-10-2019</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52D7B848-7F1A-4245-93AE-D3E64EBBC3F2}" type="datetime1">
              <a:rPr lang="da-DK" smtClean="0"/>
              <a:t>10-10-2019</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8DC57DF-315A-4D02-8548-C0B06F32BC59}" type="datetime1">
              <a:rPr lang="da-DK" smtClean="0"/>
              <a:t>10-10-2019</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typografi i masteren</a:t>
            </a:r>
          </a:p>
        </p:txBody>
      </p:sp>
      <p:sp>
        <p:nvSpPr>
          <p:cNvPr id="4" name="Pladsholder til dato 3"/>
          <p:cNvSpPr>
            <a:spLocks noGrp="1"/>
          </p:cNvSpPr>
          <p:nvPr>
            <p:ph type="dt" sz="half" idx="10"/>
          </p:nvPr>
        </p:nvSpPr>
        <p:spPr/>
        <p:txBody>
          <a:bodyPr/>
          <a:lstStyle/>
          <a:p>
            <a:fld id="{0BC88A76-3BD3-473B-B44C-8BF7A6A051B2}" type="datetime1">
              <a:rPr lang="da-DK" smtClean="0"/>
              <a:t>10-10-2019</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698CF48A-61CC-41BA-AEEE-2099B9FBD1BF}" type="datetime1">
              <a:rPr lang="da-DK" smtClean="0"/>
              <a:t>10-10-2019</a:t>
            </a:fld>
            <a:endParaRPr lang="da-DK"/>
          </a:p>
        </p:txBody>
      </p:sp>
      <p:sp>
        <p:nvSpPr>
          <p:cNvPr id="6" name="Pladsholder til sidefod 5"/>
          <p:cNvSpPr>
            <a:spLocks noGrp="1"/>
          </p:cNvSpPr>
          <p:nvPr>
            <p:ph type="ftr" sz="quarter" idx="11"/>
          </p:nvPr>
        </p:nvSpPr>
        <p:spPr/>
        <p:txBody>
          <a:bodyPr/>
          <a:lstStyle/>
          <a:p>
            <a:r>
              <a:rPr lang="da-DK"/>
              <a:t>Dissertation course, day 1</a:t>
            </a:r>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7E4B3972-26F3-4CF9-B1BA-4DCA14718D10}" type="datetime1">
              <a:rPr lang="da-DK" smtClean="0"/>
              <a:t>10-10-2019</a:t>
            </a:fld>
            <a:endParaRPr lang="da-DK"/>
          </a:p>
        </p:txBody>
      </p:sp>
      <p:sp>
        <p:nvSpPr>
          <p:cNvPr id="8" name="Pladsholder til sidefod 7"/>
          <p:cNvSpPr>
            <a:spLocks noGrp="1"/>
          </p:cNvSpPr>
          <p:nvPr>
            <p:ph type="ftr" sz="quarter" idx="11"/>
          </p:nvPr>
        </p:nvSpPr>
        <p:spPr/>
        <p:txBody>
          <a:bodyPr/>
          <a:lstStyle/>
          <a:p>
            <a:r>
              <a:rPr lang="da-DK"/>
              <a:t>Dissertation course, day 1</a:t>
            </a:r>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dato 2"/>
          <p:cNvSpPr>
            <a:spLocks noGrp="1"/>
          </p:cNvSpPr>
          <p:nvPr>
            <p:ph type="dt" sz="half" idx="10"/>
          </p:nvPr>
        </p:nvSpPr>
        <p:spPr/>
        <p:txBody>
          <a:bodyPr/>
          <a:lstStyle/>
          <a:p>
            <a:fld id="{129C7C64-AF6A-4A99-A11D-196C09FFD03D}" type="datetime1">
              <a:rPr lang="da-DK" smtClean="0"/>
              <a:t>10-10-2019</a:t>
            </a:fld>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59D5C6F-9605-4B97-8721-B1E4B48DB4F2}" type="datetime1">
              <a:rPr lang="da-DK" smtClean="0"/>
              <a:t>10-10-2019</a:t>
            </a:fld>
            <a:endParaRPr lang="da-DK"/>
          </a:p>
        </p:txBody>
      </p:sp>
      <p:sp>
        <p:nvSpPr>
          <p:cNvPr id="3" name="Pladsholder til sidefod 2"/>
          <p:cNvSpPr>
            <a:spLocks noGrp="1"/>
          </p:cNvSpPr>
          <p:nvPr>
            <p:ph type="ftr" sz="quarter" idx="11"/>
          </p:nvPr>
        </p:nvSpPr>
        <p:spPr/>
        <p:txBody>
          <a:bodyPr/>
          <a:lstStyle/>
          <a:p>
            <a:r>
              <a:rPr lang="da-DK"/>
              <a:t>Dissertation course, day 1</a:t>
            </a:r>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FC9E8AD5-09F0-433F-8FDE-6935184C1C40}" type="datetime1">
              <a:rPr lang="da-DK" smtClean="0"/>
              <a:t>10-10-2019</a:t>
            </a:fld>
            <a:endParaRPr lang="da-DK"/>
          </a:p>
        </p:txBody>
      </p:sp>
      <p:sp>
        <p:nvSpPr>
          <p:cNvPr id="6" name="Pladsholder til sidefod 5"/>
          <p:cNvSpPr>
            <a:spLocks noGrp="1"/>
          </p:cNvSpPr>
          <p:nvPr>
            <p:ph type="ftr" sz="quarter" idx="11"/>
          </p:nvPr>
        </p:nvSpPr>
        <p:spPr/>
        <p:txBody>
          <a:bodyPr/>
          <a:lstStyle/>
          <a:p>
            <a:r>
              <a:rPr lang="da-DK"/>
              <a:t>Dissertation course, day 1</a:t>
            </a:r>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160195B9-A191-480B-89C8-8BE712F20B65}" type="datetime1">
              <a:rPr lang="da-DK" smtClean="0"/>
              <a:t>10-10-2019</a:t>
            </a:fld>
            <a:endParaRPr lang="da-DK"/>
          </a:p>
        </p:txBody>
      </p:sp>
      <p:sp>
        <p:nvSpPr>
          <p:cNvPr id="6" name="Pladsholder til sidefod 5"/>
          <p:cNvSpPr>
            <a:spLocks noGrp="1"/>
          </p:cNvSpPr>
          <p:nvPr>
            <p:ph type="ftr" sz="quarter" idx="11"/>
          </p:nvPr>
        </p:nvSpPr>
        <p:spPr/>
        <p:txBody>
          <a:bodyPr/>
          <a:lstStyle/>
          <a:p>
            <a:r>
              <a:rPr lang="da-DK"/>
              <a:t>Dissertation course, day 1</a:t>
            </a:r>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titeltypografi i masteren</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F7BF2-6BC6-41BD-A2CA-A943249E4191}" type="datetime1">
              <a:rPr lang="da-DK" smtClean="0"/>
              <a:t>10-10-2019</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t>Dissertation course, day 1</a:t>
            </a:r>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listercentrum.de/cms/upload/bilder/Grafik_Seminar_Screenbean-angepasst.jpg"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dk/url?sa=i&amp;rct=j&amp;q=&amp;esrc=s&amp;frm=1&amp;source=images&amp;cd=&amp;cad=rja&amp;docid=wN9JbKCPCi0iEM&amp;tbnid=f3sLtkmqum-GCM:&amp;ved=0CAUQjRw&amp;url=http://jamisonfit.wordpress.com/tag/inactivity/&amp;ei=HD43UpXiDcjBtQbX94GQBg&amp;bvm=bv.52164340,d.Yms&amp;psig=AFQjCNEe_ES3z0OFtE0o1Qw2LjYzrVxfnA&amp;ust=137943848294330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a:t>Dissertation Course</a:t>
            </a:r>
          </a:p>
        </p:txBody>
      </p:sp>
      <p:sp>
        <p:nvSpPr>
          <p:cNvPr id="3" name="Undertitel 2"/>
          <p:cNvSpPr>
            <a:spLocks noGrp="1"/>
          </p:cNvSpPr>
          <p:nvPr>
            <p:ph type="subTitle" idx="1"/>
          </p:nvPr>
        </p:nvSpPr>
        <p:spPr/>
        <p:txBody>
          <a:bodyPr/>
          <a:lstStyle/>
          <a:p>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a:t>
            </a:fld>
            <a:endParaRPr lang="da-DK"/>
          </a:p>
        </p:txBody>
      </p:sp>
    </p:spTree>
    <p:extLst>
      <p:ext uri="{BB962C8B-B14F-4D97-AF65-F5344CB8AC3E}">
        <p14:creationId xmlns:p14="http://schemas.microsoft.com/office/powerpoint/2010/main" val="2956109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a:p>
          <a:p>
            <a:pPr marL="0" indent="0" algn="ctr">
              <a:buNone/>
            </a:pPr>
            <a:r>
              <a:rPr lang="da-DK" sz="5400" b="1" dirty="0"/>
              <a:t>Groups??</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Tree>
    <p:extLst>
      <p:ext uri="{BB962C8B-B14F-4D97-AF65-F5344CB8AC3E}">
        <p14:creationId xmlns:p14="http://schemas.microsoft.com/office/powerpoint/2010/main" val="2775022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t>Group formation</a:t>
            </a:r>
            <a:endParaRPr lang="en-US" dirty="0"/>
          </a:p>
        </p:txBody>
      </p:sp>
      <p:sp>
        <p:nvSpPr>
          <p:cNvPr id="3" name="Pladsholder til indhold 2"/>
          <p:cNvSpPr>
            <a:spLocks noGrp="1"/>
          </p:cNvSpPr>
          <p:nvPr>
            <p:ph idx="1"/>
          </p:nvPr>
        </p:nvSpPr>
        <p:spPr>
          <a:xfrm>
            <a:off x="107504" y="1600200"/>
            <a:ext cx="9036496" cy="5141168"/>
          </a:xfrm>
        </p:spPr>
        <p:txBody>
          <a:bodyPr/>
          <a:lstStyle/>
          <a:p>
            <a:r>
              <a:rPr lang="da-DK" dirty="0"/>
              <a:t>Write </a:t>
            </a:r>
            <a:r>
              <a:rPr lang="da-DK" dirty="0" err="1"/>
              <a:t>topics</a:t>
            </a:r>
            <a:r>
              <a:rPr lang="da-DK" dirty="0"/>
              <a:t> of </a:t>
            </a:r>
            <a:r>
              <a:rPr lang="da-DK" dirty="0" err="1"/>
              <a:t>your</a:t>
            </a:r>
            <a:r>
              <a:rPr lang="da-DK" dirty="0"/>
              <a:t> </a:t>
            </a:r>
            <a:r>
              <a:rPr lang="da-DK" dirty="0" err="1"/>
              <a:t>interest</a:t>
            </a:r>
            <a:r>
              <a:rPr lang="da-DK" dirty="0"/>
              <a:t> on post-</a:t>
            </a:r>
            <a:r>
              <a:rPr lang="da-DK" dirty="0" err="1"/>
              <a:t>its</a:t>
            </a:r>
            <a:r>
              <a:rPr lang="da-DK" dirty="0"/>
              <a:t> </a:t>
            </a:r>
            <a:r>
              <a:rPr lang="da-DK" dirty="0" err="1"/>
              <a:t>like</a:t>
            </a:r>
            <a:r>
              <a:rPr lang="da-DK" dirty="0"/>
              <a:t> </a:t>
            </a:r>
            <a:r>
              <a:rPr lang="da-DK" dirty="0" err="1"/>
              <a:t>this</a:t>
            </a:r>
            <a:endParaRPr lang="da-DK" dirty="0"/>
          </a:p>
          <a:p>
            <a:endParaRPr lang="en-US" dirty="0"/>
          </a:p>
        </p:txBody>
      </p:sp>
      <p:sp>
        <p:nvSpPr>
          <p:cNvPr id="5" name="Tekstfelt 4"/>
          <p:cNvSpPr txBox="1"/>
          <p:nvPr/>
        </p:nvSpPr>
        <p:spPr>
          <a:xfrm>
            <a:off x="442283" y="2708920"/>
            <a:ext cx="3024336" cy="2031325"/>
          </a:xfrm>
          <a:prstGeom prst="rect">
            <a:avLst/>
          </a:prstGeom>
          <a:solidFill>
            <a:srgbClr val="FFFF00"/>
          </a:solidFill>
          <a:ln w="3175">
            <a:solidFill>
              <a:schemeClr val="tx1"/>
            </a:solidFill>
          </a:ln>
        </p:spPr>
        <p:txBody>
          <a:bodyPr wrap="square" rtlCol="0">
            <a:spAutoFit/>
          </a:bodyPr>
          <a:lstStyle/>
          <a:p>
            <a:r>
              <a:rPr lang="da-DK" dirty="0" err="1"/>
              <a:t>Your</a:t>
            </a:r>
            <a:r>
              <a:rPr lang="da-DK" dirty="0"/>
              <a:t> </a:t>
            </a:r>
            <a:r>
              <a:rPr lang="da-DK" dirty="0" err="1"/>
              <a:t>name</a:t>
            </a:r>
            <a:endParaRPr lang="da-DK" dirty="0"/>
          </a:p>
          <a:p>
            <a:r>
              <a:rPr lang="da-DK" dirty="0"/>
              <a:t>Supervisors </a:t>
            </a:r>
            <a:r>
              <a:rPr lang="da-DK" dirty="0" err="1"/>
              <a:t>name</a:t>
            </a:r>
            <a:endParaRPr lang="da-DK" dirty="0"/>
          </a:p>
          <a:p>
            <a:r>
              <a:rPr lang="da-DK" dirty="0"/>
              <a:t>Development </a:t>
            </a:r>
            <a:r>
              <a:rPr lang="da-DK" dirty="0" err="1"/>
              <a:t>Methodologies</a:t>
            </a:r>
            <a:endParaRPr lang="da-DK" dirty="0"/>
          </a:p>
          <a:p>
            <a:endParaRPr lang="da-DK" dirty="0"/>
          </a:p>
          <a:p>
            <a:r>
              <a:rPr lang="da-DK" dirty="0" err="1"/>
              <a:t>Internship</a:t>
            </a:r>
            <a:r>
              <a:rPr lang="da-DK" dirty="0"/>
              <a:t> is done</a:t>
            </a:r>
          </a:p>
          <a:p>
            <a:endParaRPr lang="da-DK" dirty="0"/>
          </a:p>
          <a:p>
            <a:r>
              <a:rPr lang="da-DK" dirty="0"/>
              <a:t>In a </a:t>
            </a:r>
            <a:r>
              <a:rPr lang="da-DK" dirty="0" err="1"/>
              <a:t>group</a:t>
            </a:r>
            <a:endParaRPr lang="en-US" dirty="0"/>
          </a:p>
        </p:txBody>
      </p:sp>
      <p:sp>
        <p:nvSpPr>
          <p:cNvPr id="6" name="Tekstfelt 5"/>
          <p:cNvSpPr txBox="1"/>
          <p:nvPr/>
        </p:nvSpPr>
        <p:spPr>
          <a:xfrm>
            <a:off x="3786336" y="2420888"/>
            <a:ext cx="3024336" cy="2031325"/>
          </a:xfrm>
          <a:prstGeom prst="rect">
            <a:avLst/>
          </a:prstGeom>
          <a:solidFill>
            <a:srgbClr val="FFFF00"/>
          </a:solidFill>
          <a:ln w="3175">
            <a:solidFill>
              <a:schemeClr val="tx1"/>
            </a:solidFill>
          </a:ln>
        </p:spPr>
        <p:txBody>
          <a:bodyPr wrap="square" rtlCol="0">
            <a:spAutoFit/>
          </a:bodyPr>
          <a:lstStyle/>
          <a:p>
            <a:r>
              <a:rPr lang="da-DK" dirty="0" err="1"/>
              <a:t>Your</a:t>
            </a:r>
            <a:r>
              <a:rPr lang="da-DK" dirty="0"/>
              <a:t> </a:t>
            </a:r>
            <a:r>
              <a:rPr lang="da-DK" dirty="0" err="1"/>
              <a:t>name</a:t>
            </a:r>
            <a:endParaRPr lang="da-DK" dirty="0"/>
          </a:p>
          <a:p>
            <a:r>
              <a:rPr lang="da-DK" dirty="0"/>
              <a:t>Supervisors </a:t>
            </a:r>
            <a:r>
              <a:rPr lang="da-DK" dirty="0" err="1"/>
              <a:t>name</a:t>
            </a:r>
            <a:endParaRPr lang="da-DK" dirty="0"/>
          </a:p>
          <a:p>
            <a:r>
              <a:rPr lang="da-DK" dirty="0"/>
              <a:t>SCRUM</a:t>
            </a:r>
          </a:p>
          <a:p>
            <a:endParaRPr lang="da-DK" dirty="0"/>
          </a:p>
          <a:p>
            <a:r>
              <a:rPr lang="da-DK" dirty="0" err="1"/>
              <a:t>Internship</a:t>
            </a:r>
            <a:r>
              <a:rPr lang="da-DK" dirty="0"/>
              <a:t> is done</a:t>
            </a:r>
          </a:p>
          <a:p>
            <a:endParaRPr lang="da-DK" dirty="0"/>
          </a:p>
          <a:p>
            <a:r>
              <a:rPr lang="da-DK" dirty="0"/>
              <a:t>In a </a:t>
            </a:r>
            <a:r>
              <a:rPr lang="da-DK" dirty="0" err="1"/>
              <a:t>group</a:t>
            </a:r>
            <a:endParaRPr lang="en-US" dirty="0"/>
          </a:p>
        </p:txBody>
      </p:sp>
      <p:sp>
        <p:nvSpPr>
          <p:cNvPr id="7" name="Tekstfelt 6"/>
          <p:cNvSpPr txBox="1"/>
          <p:nvPr/>
        </p:nvSpPr>
        <p:spPr>
          <a:xfrm>
            <a:off x="4317041" y="4414447"/>
            <a:ext cx="3024336" cy="2031325"/>
          </a:xfrm>
          <a:prstGeom prst="rect">
            <a:avLst/>
          </a:prstGeom>
          <a:solidFill>
            <a:srgbClr val="FFFF00"/>
          </a:solidFill>
          <a:ln w="3175">
            <a:solidFill>
              <a:schemeClr val="tx1"/>
            </a:solidFill>
          </a:ln>
        </p:spPr>
        <p:txBody>
          <a:bodyPr wrap="square" rtlCol="0">
            <a:spAutoFit/>
          </a:bodyPr>
          <a:lstStyle/>
          <a:p>
            <a:r>
              <a:rPr lang="da-DK" dirty="0" err="1"/>
              <a:t>Your</a:t>
            </a:r>
            <a:r>
              <a:rPr lang="da-DK" dirty="0"/>
              <a:t> </a:t>
            </a:r>
            <a:r>
              <a:rPr lang="da-DK" dirty="0" err="1"/>
              <a:t>name</a:t>
            </a:r>
            <a:endParaRPr lang="da-DK" dirty="0"/>
          </a:p>
          <a:p>
            <a:r>
              <a:rPr lang="da-DK" dirty="0"/>
              <a:t>Supervisors </a:t>
            </a:r>
            <a:r>
              <a:rPr lang="da-DK" dirty="0" err="1"/>
              <a:t>name</a:t>
            </a:r>
            <a:endParaRPr lang="da-DK" dirty="0"/>
          </a:p>
          <a:p>
            <a:r>
              <a:rPr lang="da-DK" dirty="0"/>
              <a:t>Test driven </a:t>
            </a:r>
            <a:r>
              <a:rPr lang="da-DK" dirty="0" err="1"/>
              <a:t>development</a:t>
            </a:r>
            <a:endParaRPr lang="da-DK" dirty="0"/>
          </a:p>
          <a:p>
            <a:endParaRPr lang="da-DK" dirty="0"/>
          </a:p>
          <a:p>
            <a:r>
              <a:rPr lang="da-DK" dirty="0"/>
              <a:t>Finish </a:t>
            </a:r>
            <a:r>
              <a:rPr lang="da-DK" dirty="0" err="1"/>
              <a:t>internship</a:t>
            </a:r>
            <a:r>
              <a:rPr lang="da-DK" dirty="0"/>
              <a:t> 30.09</a:t>
            </a:r>
          </a:p>
          <a:p>
            <a:endParaRPr lang="da-DK" dirty="0"/>
          </a:p>
          <a:p>
            <a:r>
              <a:rPr lang="da-DK" dirty="0"/>
              <a:t>In a </a:t>
            </a:r>
            <a:r>
              <a:rPr lang="da-DK" dirty="0" err="1"/>
              <a:t>group</a:t>
            </a:r>
            <a:endParaRPr lang="en-US" dirty="0"/>
          </a:p>
        </p:txBody>
      </p:sp>
      <p:sp>
        <p:nvSpPr>
          <p:cNvPr id="8" name="Tekstfelt 7"/>
          <p:cNvSpPr txBox="1"/>
          <p:nvPr/>
        </p:nvSpPr>
        <p:spPr>
          <a:xfrm>
            <a:off x="983078" y="4545270"/>
            <a:ext cx="3024336" cy="2031325"/>
          </a:xfrm>
          <a:prstGeom prst="rect">
            <a:avLst/>
          </a:prstGeom>
          <a:solidFill>
            <a:srgbClr val="FFC000"/>
          </a:solidFill>
          <a:ln w="3175">
            <a:solidFill>
              <a:schemeClr val="tx1"/>
            </a:solidFill>
          </a:ln>
        </p:spPr>
        <p:txBody>
          <a:bodyPr wrap="square" rtlCol="0">
            <a:spAutoFit/>
          </a:bodyPr>
          <a:lstStyle/>
          <a:p>
            <a:r>
              <a:rPr lang="da-DK" dirty="0" err="1"/>
              <a:t>Your</a:t>
            </a:r>
            <a:r>
              <a:rPr lang="da-DK" dirty="0"/>
              <a:t> </a:t>
            </a:r>
            <a:r>
              <a:rPr lang="da-DK" dirty="0" err="1"/>
              <a:t>name</a:t>
            </a:r>
            <a:endParaRPr lang="da-DK" dirty="0"/>
          </a:p>
          <a:p>
            <a:r>
              <a:rPr lang="da-DK" dirty="0"/>
              <a:t>Supervisors </a:t>
            </a:r>
            <a:r>
              <a:rPr lang="da-DK" dirty="0" err="1"/>
              <a:t>name</a:t>
            </a:r>
            <a:endParaRPr lang="da-DK" dirty="0"/>
          </a:p>
          <a:p>
            <a:r>
              <a:rPr lang="da-DK" dirty="0"/>
              <a:t>C#</a:t>
            </a:r>
          </a:p>
          <a:p>
            <a:endParaRPr lang="da-DK" dirty="0"/>
          </a:p>
          <a:p>
            <a:r>
              <a:rPr lang="da-DK" dirty="0"/>
              <a:t>Finish </a:t>
            </a:r>
            <a:r>
              <a:rPr lang="da-DK" dirty="0" err="1"/>
              <a:t>internship</a:t>
            </a:r>
            <a:r>
              <a:rPr lang="da-DK" dirty="0"/>
              <a:t> 27.09</a:t>
            </a:r>
          </a:p>
          <a:p>
            <a:endParaRPr lang="da-DK" dirty="0"/>
          </a:p>
          <a:p>
            <a:r>
              <a:rPr lang="da-DK" dirty="0" err="1"/>
              <a:t>Looking</a:t>
            </a:r>
            <a:r>
              <a:rPr lang="da-DK" dirty="0"/>
              <a:t> for a partner</a:t>
            </a:r>
            <a:endParaRPr lang="en-US" dirty="0"/>
          </a:p>
        </p:txBody>
      </p:sp>
      <p:sp>
        <p:nvSpPr>
          <p:cNvPr id="9" name="Tekstfelt 8"/>
          <p:cNvSpPr txBox="1"/>
          <p:nvPr/>
        </p:nvSpPr>
        <p:spPr>
          <a:xfrm>
            <a:off x="5982181" y="2708919"/>
            <a:ext cx="3024336" cy="2031325"/>
          </a:xfrm>
          <a:prstGeom prst="rect">
            <a:avLst/>
          </a:prstGeom>
          <a:solidFill>
            <a:srgbClr val="FFC000"/>
          </a:solidFill>
          <a:ln w="3175">
            <a:solidFill>
              <a:schemeClr val="tx1"/>
            </a:solidFill>
          </a:ln>
        </p:spPr>
        <p:txBody>
          <a:bodyPr wrap="square" rtlCol="0">
            <a:spAutoFit/>
          </a:bodyPr>
          <a:lstStyle/>
          <a:p>
            <a:r>
              <a:rPr lang="da-DK" dirty="0" err="1"/>
              <a:t>Your</a:t>
            </a:r>
            <a:r>
              <a:rPr lang="da-DK" dirty="0"/>
              <a:t> </a:t>
            </a:r>
            <a:r>
              <a:rPr lang="da-DK" dirty="0" err="1"/>
              <a:t>name</a:t>
            </a:r>
            <a:endParaRPr lang="da-DK" dirty="0"/>
          </a:p>
          <a:p>
            <a:r>
              <a:rPr lang="da-DK" dirty="0"/>
              <a:t>Supervisors </a:t>
            </a:r>
            <a:r>
              <a:rPr lang="da-DK" dirty="0" err="1"/>
              <a:t>name</a:t>
            </a:r>
            <a:endParaRPr lang="da-DK" dirty="0"/>
          </a:p>
          <a:p>
            <a:r>
              <a:rPr lang="da-DK" dirty="0"/>
              <a:t>Advanced databases</a:t>
            </a:r>
          </a:p>
          <a:p>
            <a:endParaRPr lang="da-DK" dirty="0"/>
          </a:p>
          <a:p>
            <a:r>
              <a:rPr lang="da-DK" dirty="0"/>
              <a:t>Finish </a:t>
            </a:r>
            <a:r>
              <a:rPr lang="da-DK" dirty="0" err="1"/>
              <a:t>internship</a:t>
            </a:r>
            <a:r>
              <a:rPr lang="da-DK" dirty="0"/>
              <a:t> 27.09</a:t>
            </a:r>
          </a:p>
          <a:p>
            <a:endParaRPr lang="da-DK" dirty="0"/>
          </a:p>
          <a:p>
            <a:r>
              <a:rPr lang="da-DK" dirty="0" err="1"/>
              <a:t>Looking</a:t>
            </a:r>
            <a:r>
              <a:rPr lang="da-DK" dirty="0"/>
              <a:t> for a partner</a:t>
            </a:r>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10" name="Pladsholder til slidenummer 9"/>
          <p:cNvSpPr>
            <a:spLocks noGrp="1"/>
          </p:cNvSpPr>
          <p:nvPr>
            <p:ph type="sldNum" sz="quarter" idx="12"/>
          </p:nvPr>
        </p:nvSpPr>
        <p:spPr/>
        <p:txBody>
          <a:bodyPr/>
          <a:lstStyle/>
          <a:p>
            <a:fld id="{DAB94411-2297-4BD0-B197-35E3682289EC}" type="slidenum">
              <a:rPr lang="da-DK" smtClean="0"/>
              <a:pPr/>
              <a:t>11</a:t>
            </a:fld>
            <a:endParaRPr lang="da-DK"/>
          </a:p>
        </p:txBody>
      </p:sp>
    </p:spTree>
    <p:extLst>
      <p:ext uri="{BB962C8B-B14F-4D97-AF65-F5344CB8AC3E}">
        <p14:creationId xmlns:p14="http://schemas.microsoft.com/office/powerpoint/2010/main" val="1861789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Group formation</a:t>
            </a:r>
            <a:endParaRPr lang="en-US" dirty="0"/>
          </a:p>
        </p:txBody>
      </p:sp>
      <p:sp>
        <p:nvSpPr>
          <p:cNvPr id="3" name="Pladsholder til indhold 2"/>
          <p:cNvSpPr>
            <a:spLocks noGrp="1"/>
          </p:cNvSpPr>
          <p:nvPr>
            <p:ph idx="1"/>
          </p:nvPr>
        </p:nvSpPr>
        <p:spPr/>
        <p:txBody>
          <a:bodyPr/>
          <a:lstStyle/>
          <a:p>
            <a:r>
              <a:rPr lang="da-DK" dirty="0" err="1"/>
              <a:t>Result</a:t>
            </a:r>
            <a:r>
              <a:rPr lang="da-DK" dirty="0"/>
              <a:t>????</a:t>
            </a:r>
          </a:p>
          <a:p>
            <a:r>
              <a:rPr lang="da-DK" dirty="0"/>
              <a:t>Groups </a:t>
            </a:r>
            <a:r>
              <a:rPr lang="da-DK" dirty="0" err="1"/>
              <a:t>can</a:t>
            </a:r>
            <a:r>
              <a:rPr lang="da-DK" dirty="0"/>
              <a:t> </a:t>
            </a:r>
            <a:r>
              <a:rPr lang="da-DK" dirty="0" err="1"/>
              <a:t>be</a:t>
            </a:r>
            <a:r>
              <a:rPr lang="da-DK" dirty="0"/>
              <a:t> </a:t>
            </a:r>
            <a:r>
              <a:rPr lang="da-DK" dirty="0" err="1"/>
              <a:t>formed</a:t>
            </a:r>
            <a:r>
              <a:rPr lang="da-DK" dirty="0"/>
              <a:t> </a:t>
            </a:r>
            <a:r>
              <a:rPr lang="da-DK" dirty="0" err="1"/>
              <a:t>later</a:t>
            </a:r>
            <a:endParaRPr lang="da-DK" dirty="0"/>
          </a:p>
          <a:p>
            <a:pPr lvl="1"/>
            <a:r>
              <a:rPr lang="da-DK" dirty="0"/>
              <a:t>But not </a:t>
            </a:r>
            <a:r>
              <a:rPr lang="da-DK" dirty="0" err="1"/>
              <a:t>much</a:t>
            </a:r>
            <a:r>
              <a:rPr lang="da-DK" dirty="0"/>
              <a:t> </a:t>
            </a:r>
            <a:r>
              <a:rPr lang="da-DK" dirty="0" err="1"/>
              <a:t>later</a:t>
            </a:r>
            <a:r>
              <a:rPr lang="da-DK" dirty="0"/>
              <a:t> …</a:t>
            </a:r>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12</a:t>
            </a:fld>
            <a:endParaRPr lang="da-DK"/>
          </a:p>
        </p:txBody>
      </p:sp>
    </p:spTree>
    <p:extLst>
      <p:ext uri="{BB962C8B-B14F-4D97-AF65-F5344CB8AC3E}">
        <p14:creationId xmlns:p14="http://schemas.microsoft.com/office/powerpoint/2010/main" val="3797245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a:p>
          <a:p>
            <a:pPr marL="0" indent="0" algn="ctr">
              <a:buNone/>
            </a:pPr>
            <a:r>
              <a:rPr lang="da-DK" sz="5400" b="1" dirty="0"/>
              <a:t>Problems</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Tree>
    <p:extLst>
      <p:ext uri="{BB962C8B-B14F-4D97-AF65-F5344CB8AC3E}">
        <p14:creationId xmlns:p14="http://schemas.microsoft.com/office/powerpoint/2010/main" val="3692735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What is a problem?</a:t>
            </a:r>
          </a:p>
        </p:txBody>
      </p:sp>
      <p:sp>
        <p:nvSpPr>
          <p:cNvPr id="3" name="Pladsholder til indhold 2"/>
          <p:cNvSpPr>
            <a:spLocks noGrp="1"/>
          </p:cNvSpPr>
          <p:nvPr>
            <p:ph idx="1"/>
          </p:nvPr>
        </p:nvSpPr>
        <p:spPr/>
        <p:txBody>
          <a:bodyPr>
            <a:normAutofit fontScale="92500"/>
          </a:bodyPr>
          <a:lstStyle/>
          <a:p>
            <a:r>
              <a:rPr lang="en-US" b="1" u="sng" dirty="0">
                <a:solidFill>
                  <a:srgbClr val="00B050"/>
                </a:solidFill>
              </a:rPr>
              <a:t>Practical</a:t>
            </a:r>
          </a:p>
          <a:p>
            <a:pPr lvl="1"/>
            <a:r>
              <a:rPr lang="en-US" dirty="0"/>
              <a:t>You experience something unexpected</a:t>
            </a:r>
          </a:p>
          <a:p>
            <a:pPr lvl="2"/>
            <a:r>
              <a:rPr lang="en-US" dirty="0"/>
              <a:t>Network breaks down</a:t>
            </a:r>
          </a:p>
          <a:p>
            <a:pPr lvl="2"/>
            <a:r>
              <a:rPr lang="en-US" dirty="0"/>
              <a:t>Testing a program -  unable to find the bug</a:t>
            </a:r>
          </a:p>
          <a:p>
            <a:pPr lvl="1"/>
            <a:r>
              <a:rPr lang="en-US" dirty="0"/>
              <a:t>A situation where you don’t know what to do in order to carry out a specific activity you want to</a:t>
            </a:r>
          </a:p>
          <a:p>
            <a:pPr lvl="1"/>
            <a:r>
              <a:rPr lang="en-US" sz="3500" b="1" dirty="0">
                <a:solidFill>
                  <a:srgbClr val="C00000"/>
                </a:solidFill>
              </a:rPr>
              <a:t>Solving a specific task for a company as your dissertation project</a:t>
            </a:r>
          </a:p>
          <a:p>
            <a:pPr lvl="1"/>
            <a:r>
              <a:rPr lang="en-US" dirty="0"/>
              <a:t>For any practical problem there is theoretical problem </a:t>
            </a:r>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14</a:t>
            </a:fld>
            <a:endParaRPr lang="da-DK"/>
          </a:p>
        </p:txBody>
      </p:sp>
    </p:spTree>
    <p:extLst>
      <p:ext uri="{BB962C8B-B14F-4D97-AF65-F5344CB8AC3E}">
        <p14:creationId xmlns:p14="http://schemas.microsoft.com/office/powerpoint/2010/main" val="52200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What is a problem?</a:t>
            </a:r>
          </a:p>
        </p:txBody>
      </p:sp>
      <p:sp>
        <p:nvSpPr>
          <p:cNvPr id="3" name="Pladsholder til indhold 2"/>
          <p:cNvSpPr>
            <a:spLocks noGrp="1"/>
          </p:cNvSpPr>
          <p:nvPr>
            <p:ph idx="1"/>
          </p:nvPr>
        </p:nvSpPr>
        <p:spPr>
          <a:xfrm>
            <a:off x="457200" y="1268760"/>
            <a:ext cx="8229600" cy="5472608"/>
          </a:xfrm>
        </p:spPr>
        <p:txBody>
          <a:bodyPr>
            <a:normAutofit fontScale="92500" lnSpcReduction="10000"/>
          </a:bodyPr>
          <a:lstStyle/>
          <a:p>
            <a:r>
              <a:rPr lang="en-US" b="1" u="sng" dirty="0">
                <a:solidFill>
                  <a:srgbClr val="00B050"/>
                </a:solidFill>
              </a:rPr>
              <a:t>Theoretical</a:t>
            </a:r>
          </a:p>
          <a:p>
            <a:pPr lvl="1"/>
            <a:r>
              <a:rPr lang="en-US" dirty="0"/>
              <a:t>A problem in relation to your knowledge (why does the network break down?)</a:t>
            </a:r>
          </a:p>
          <a:p>
            <a:pPr lvl="1"/>
            <a:r>
              <a:rPr lang="en-US" dirty="0"/>
              <a:t>You seek an explanation of the cause of a practical problem</a:t>
            </a:r>
          </a:p>
          <a:p>
            <a:pPr lvl="1"/>
            <a:r>
              <a:rPr lang="en-US" b="1" dirty="0">
                <a:solidFill>
                  <a:srgbClr val="C00000"/>
                </a:solidFill>
              </a:rPr>
              <a:t>Seeking knowledge about relevant topics in order to solve a specific task for a company as your dissertation project </a:t>
            </a:r>
          </a:p>
          <a:p>
            <a:pPr lvl="1"/>
            <a:r>
              <a:rPr lang="en-US" b="1" dirty="0">
                <a:solidFill>
                  <a:srgbClr val="C00000"/>
                </a:solidFill>
              </a:rPr>
              <a:t>Seeking knowledge about </a:t>
            </a:r>
            <a:r>
              <a:rPr lang="en-US" b="1" u="sng" dirty="0">
                <a:solidFill>
                  <a:srgbClr val="C00000"/>
                </a:solidFill>
              </a:rPr>
              <a:t>something of your interest </a:t>
            </a:r>
            <a:r>
              <a:rPr lang="en-US" b="1" dirty="0">
                <a:solidFill>
                  <a:srgbClr val="C00000"/>
                </a:solidFill>
              </a:rPr>
              <a:t>as your dissertation project </a:t>
            </a:r>
          </a:p>
          <a:p>
            <a:pPr lvl="1"/>
            <a:endParaRPr lang="en-US" b="1" dirty="0">
              <a:solidFill>
                <a:srgbClr val="C00000"/>
              </a:solidFill>
            </a:endParaRPr>
          </a:p>
          <a:p>
            <a:pPr lvl="1"/>
            <a:r>
              <a:rPr lang="en-US" b="1" dirty="0">
                <a:solidFill>
                  <a:srgbClr val="00B050"/>
                </a:solidFill>
              </a:rPr>
              <a:t>The knowledge itself does not solve a practical problem, but is necessary to change the situation</a:t>
            </a:r>
          </a:p>
          <a:p>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15</a:t>
            </a:fld>
            <a:endParaRPr lang="da-DK"/>
          </a:p>
        </p:txBody>
      </p:sp>
    </p:spTree>
    <p:extLst>
      <p:ext uri="{BB962C8B-B14F-4D97-AF65-F5344CB8AC3E}">
        <p14:creationId xmlns:p14="http://schemas.microsoft.com/office/powerpoint/2010/main" val="520407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a:p>
          <a:p>
            <a:pPr marL="0" indent="0" algn="ctr">
              <a:buNone/>
            </a:pPr>
            <a:r>
              <a:rPr lang="da-DK" sz="5400" b="1" dirty="0" err="1"/>
              <a:t>Study</a:t>
            </a:r>
            <a:r>
              <a:rPr lang="da-DK" sz="5400" b="1" dirty="0"/>
              <a:t> Project</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Tree>
    <p:extLst>
      <p:ext uri="{BB962C8B-B14F-4D97-AF65-F5344CB8AC3E}">
        <p14:creationId xmlns:p14="http://schemas.microsoft.com/office/powerpoint/2010/main" val="633099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err="1"/>
              <a:t>Study</a:t>
            </a:r>
            <a:r>
              <a:rPr lang="da-DK" b="1" dirty="0"/>
              <a:t> Project</a:t>
            </a:r>
            <a:endParaRPr lang="en-US" b="1" dirty="0"/>
          </a:p>
        </p:txBody>
      </p:sp>
      <p:sp>
        <p:nvSpPr>
          <p:cNvPr id="3" name="Pladsholder til indhold 2"/>
          <p:cNvSpPr>
            <a:spLocks noGrp="1"/>
          </p:cNvSpPr>
          <p:nvPr>
            <p:ph idx="1"/>
          </p:nvPr>
        </p:nvSpPr>
        <p:spPr>
          <a:xfrm>
            <a:off x="457200" y="1628800"/>
            <a:ext cx="8229600" cy="4525963"/>
          </a:xfrm>
        </p:spPr>
        <p:txBody>
          <a:bodyPr/>
          <a:lstStyle/>
          <a:p>
            <a:pPr lvl="1"/>
            <a:r>
              <a:rPr lang="en-US" sz="3000" dirty="0"/>
              <a:t>Main phases/chapters: </a:t>
            </a:r>
          </a:p>
          <a:p>
            <a:pPr lvl="1"/>
            <a:endParaRPr lang="en-US" sz="3000" dirty="0"/>
          </a:p>
          <a:p>
            <a:pPr marL="1371600" lvl="2" indent="-457200">
              <a:buFont typeface="+mj-lt"/>
              <a:buAutoNum type="arabicPeriod"/>
            </a:pPr>
            <a:r>
              <a:rPr lang="en-US" sz="3000" dirty="0"/>
              <a:t>Project start</a:t>
            </a:r>
          </a:p>
          <a:p>
            <a:pPr marL="1371600" lvl="2" indent="-457200">
              <a:buFont typeface="+mj-lt"/>
              <a:buAutoNum type="arabicPeriod"/>
            </a:pPr>
            <a:r>
              <a:rPr lang="en-US" sz="3000" dirty="0"/>
              <a:t>Problem analysis and problem definition</a:t>
            </a:r>
          </a:p>
          <a:p>
            <a:pPr marL="1371600" lvl="2" indent="-457200">
              <a:buFont typeface="+mj-lt"/>
              <a:buAutoNum type="arabicPeriod"/>
            </a:pPr>
            <a:r>
              <a:rPr lang="en-US" sz="3000" dirty="0"/>
              <a:t>Method </a:t>
            </a:r>
            <a:r>
              <a:rPr lang="en-US" sz="2000" dirty="0"/>
              <a:t>(what you will do to answer the problem definition)</a:t>
            </a:r>
          </a:p>
          <a:p>
            <a:pPr marL="1371600" lvl="2" indent="-457200">
              <a:buFont typeface="+mj-lt"/>
              <a:buAutoNum type="arabicPeriod"/>
            </a:pPr>
            <a:r>
              <a:rPr lang="en-US" sz="3000" dirty="0"/>
              <a:t>Problem solving (do it! - 95% of the pages)</a:t>
            </a:r>
          </a:p>
          <a:p>
            <a:pPr marL="1371600" lvl="2" indent="-457200">
              <a:buFont typeface="+mj-lt"/>
              <a:buAutoNum type="arabicPeriod"/>
            </a:pPr>
            <a:r>
              <a:rPr lang="en-US" sz="3000" dirty="0"/>
              <a:t>Conclusion</a:t>
            </a:r>
          </a:p>
          <a:p>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17</a:t>
            </a:fld>
            <a:endParaRPr lang="da-DK"/>
          </a:p>
        </p:txBody>
      </p:sp>
    </p:spTree>
    <p:extLst>
      <p:ext uri="{BB962C8B-B14F-4D97-AF65-F5344CB8AC3E}">
        <p14:creationId xmlns:p14="http://schemas.microsoft.com/office/powerpoint/2010/main" val="3941519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79"/>
          <p:cNvSpPr>
            <a:spLocks noChangeArrowheads="1"/>
          </p:cNvSpPr>
          <p:nvPr/>
        </p:nvSpPr>
        <p:spPr bwMode="auto">
          <a:xfrm>
            <a:off x="3290888" y="806450"/>
            <a:ext cx="2073910" cy="3426460"/>
          </a:xfrm>
          <a:prstGeom prst="flowChartDocument">
            <a:avLst/>
          </a:prstGeom>
          <a:solidFill>
            <a:srgbClr val="FFFFFF"/>
          </a:solidFill>
          <a:ln w="9525" cap="rnd">
            <a:solidFill>
              <a:srgbClr val="000000"/>
            </a:solidFill>
            <a:prstDash val="sysDot"/>
            <a:miter lim="800000"/>
            <a:headEnd/>
            <a:tailEnd/>
          </a:ln>
        </p:spPr>
        <p:txBody>
          <a:bodyPr rot="0" vert="horz" wrap="square" lIns="91440" tIns="45720" rIns="91440" bIns="45720" anchor="t" anchorCtr="0" upright="1">
            <a:noAutofit/>
          </a:bodyPr>
          <a:lstStyle/>
          <a:p>
            <a:endParaRPr lang="en-US"/>
          </a:p>
        </p:txBody>
      </p:sp>
      <p:sp>
        <p:nvSpPr>
          <p:cNvPr id="6" name="AutoShape 45"/>
          <p:cNvSpPr>
            <a:spLocks noChangeArrowheads="1"/>
          </p:cNvSpPr>
          <p:nvPr/>
        </p:nvSpPr>
        <p:spPr bwMode="auto">
          <a:xfrm>
            <a:off x="630555" y="836712"/>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THEORY</a:t>
            </a:r>
            <a:endParaRPr lang="en-US" sz="12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Study</a:t>
            </a: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200" b="1" dirty="0">
              <a:effectLst/>
              <a:latin typeface="Times New Roman" panose="02020603050405020304" pitchFamily="18" charset="0"/>
              <a:ea typeface="Times New Roman" panose="02020603050405020304" pitchFamily="18" charset="0"/>
            </a:endParaRPr>
          </a:p>
        </p:txBody>
      </p:sp>
      <p:sp>
        <p:nvSpPr>
          <p:cNvPr id="7" name="AutoShape 46"/>
          <p:cNvSpPr>
            <a:spLocks noChangeArrowheads="1"/>
          </p:cNvSpPr>
          <p:nvPr/>
        </p:nvSpPr>
        <p:spPr bwMode="auto">
          <a:xfrm>
            <a:off x="630555" y="2597604"/>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PRACTICE</a:t>
            </a:r>
            <a:endParaRPr lang="en-US" sz="14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(Development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400" b="1" dirty="0">
              <a:effectLst/>
              <a:latin typeface="Times New Roman" panose="02020603050405020304" pitchFamily="18" charset="0"/>
              <a:ea typeface="Times New Roman" panose="02020603050405020304" pitchFamily="18" charset="0"/>
            </a:endParaRPr>
          </a:p>
        </p:txBody>
      </p:sp>
      <p:sp>
        <p:nvSpPr>
          <p:cNvPr id="8" name="AutoShape 47"/>
          <p:cNvSpPr>
            <a:spLocks noChangeArrowheads="1"/>
          </p:cNvSpPr>
          <p:nvPr/>
        </p:nvSpPr>
        <p:spPr bwMode="auto">
          <a:xfrm>
            <a:off x="3336290" y="911434"/>
            <a:ext cx="1983740" cy="117221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9" name="AutoShape 48"/>
          <p:cNvSpPr>
            <a:spLocks noChangeArrowheads="1"/>
          </p:cNvSpPr>
          <p:nvPr/>
        </p:nvSpPr>
        <p:spPr bwMode="auto">
          <a:xfrm>
            <a:off x="3329401" y="2500186"/>
            <a:ext cx="1983740" cy="126238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a-DK" sz="1000" dirty="0" err="1">
                <a:effectLst/>
                <a:latin typeface="Times New Roman" panose="02020603050405020304" pitchFamily="18" charset="0"/>
                <a:ea typeface="Times New Roman" panose="02020603050405020304" pitchFamily="18" charset="0"/>
              </a:rPr>
              <a:t>development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documentation</a:t>
            </a:r>
            <a:endParaRPr lang="en-US" sz="1000" dirty="0">
              <a:effectLst/>
              <a:latin typeface="Times New Roman" panose="02020603050405020304" pitchFamily="18" charset="0"/>
              <a:ea typeface="Times New Roman" panose="02020603050405020304" pitchFamily="18" charset="0"/>
            </a:endParaRPr>
          </a:p>
        </p:txBody>
      </p:sp>
      <p:sp>
        <p:nvSpPr>
          <p:cNvPr id="10" name="Text Box 49"/>
          <p:cNvSpPr txBox="1">
            <a:spLocks noChangeArrowheads="1"/>
          </p:cNvSpPr>
          <p:nvPr/>
        </p:nvSpPr>
        <p:spPr bwMode="auto">
          <a:xfrm>
            <a:off x="3529308" y="928699"/>
            <a:ext cx="1803400" cy="27051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tabLst>
                <a:tab pos="2743200" algn="ctr"/>
                <a:tab pos="5486400" algn="r"/>
                <a:tab pos="457200" algn="l"/>
              </a:tabLst>
            </a:pPr>
            <a:r>
              <a:rPr lang="da-DK" sz="1000" dirty="0" err="1">
                <a:effectLst/>
                <a:latin typeface="Times New Roman" panose="02020603050405020304" pitchFamily="18" charset="0"/>
                <a:ea typeface="Times New Roman" panose="02020603050405020304" pitchFamily="18" charset="0"/>
              </a:rPr>
              <a:t>study</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rPr>
              <a:t>documentation</a:t>
            </a:r>
          </a:p>
        </p:txBody>
      </p:sp>
      <p:cxnSp>
        <p:nvCxnSpPr>
          <p:cNvPr id="11" name="Line 53"/>
          <p:cNvCxnSpPr>
            <a:cxnSpLocks noChangeShapeType="1"/>
          </p:cNvCxnSpPr>
          <p:nvPr/>
        </p:nvCxnSpPr>
        <p:spPr bwMode="auto">
          <a:xfrm>
            <a:off x="89396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54"/>
          <p:cNvCxnSpPr>
            <a:cxnSpLocks noChangeShapeType="1"/>
          </p:cNvCxnSpPr>
          <p:nvPr/>
        </p:nvCxnSpPr>
        <p:spPr bwMode="auto">
          <a:xfrm flipV="1">
            <a:off x="118762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Line 55"/>
          <p:cNvCxnSpPr>
            <a:cxnSpLocks noChangeShapeType="1"/>
          </p:cNvCxnSpPr>
          <p:nvPr/>
        </p:nvCxnSpPr>
        <p:spPr bwMode="auto">
          <a:xfrm>
            <a:off x="1531366"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Line 56"/>
          <p:cNvCxnSpPr>
            <a:cxnSpLocks noChangeShapeType="1"/>
          </p:cNvCxnSpPr>
          <p:nvPr/>
        </p:nvCxnSpPr>
        <p:spPr bwMode="auto">
          <a:xfrm flipV="1">
            <a:off x="1859534"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 name="Rectangle 61"/>
          <p:cNvSpPr>
            <a:spLocks noChangeArrowheads="1"/>
          </p:cNvSpPr>
          <p:nvPr/>
        </p:nvSpPr>
        <p:spPr bwMode="auto">
          <a:xfrm>
            <a:off x="5557816" y="836712"/>
            <a:ext cx="1262380" cy="234442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lgn="ctr">
              <a:spcAft>
                <a:spcPts val="0"/>
              </a:spcAft>
            </a:pPr>
            <a:r>
              <a:rPr lang="da-DK" sz="12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Research Question (Problem Definition)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Problem solving</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Conclusion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cxnSp>
        <p:nvCxnSpPr>
          <p:cNvPr id="16" name="Line 64"/>
          <p:cNvCxnSpPr>
            <a:cxnSpLocks noChangeShapeType="1"/>
          </p:cNvCxnSpPr>
          <p:nvPr/>
        </p:nvCxnSpPr>
        <p:spPr bwMode="auto">
          <a:xfrm flipH="1" flipV="1">
            <a:off x="4851654" y="1276373"/>
            <a:ext cx="631190" cy="901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66"/>
          <p:cNvCxnSpPr>
            <a:cxnSpLocks noChangeShapeType="1"/>
          </p:cNvCxnSpPr>
          <p:nvPr/>
        </p:nvCxnSpPr>
        <p:spPr bwMode="auto">
          <a:xfrm flipH="1" flipV="1">
            <a:off x="4516882" y="1457030"/>
            <a:ext cx="1082040" cy="450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Line 67"/>
          <p:cNvCxnSpPr>
            <a:cxnSpLocks noChangeShapeType="1"/>
          </p:cNvCxnSpPr>
          <p:nvPr/>
        </p:nvCxnSpPr>
        <p:spPr bwMode="auto">
          <a:xfrm flipH="1">
            <a:off x="4761484" y="2052584"/>
            <a:ext cx="811530" cy="11671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Line 68"/>
          <p:cNvCxnSpPr>
            <a:cxnSpLocks noChangeShapeType="1"/>
          </p:cNvCxnSpPr>
          <p:nvPr/>
        </p:nvCxnSpPr>
        <p:spPr bwMode="auto">
          <a:xfrm flipH="1" flipV="1">
            <a:off x="4205266" y="1725356"/>
            <a:ext cx="1352550" cy="546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0" name="Text Box 71"/>
          <p:cNvSpPr txBox="1">
            <a:spLocks noChangeArrowheads="1"/>
          </p:cNvSpPr>
          <p:nvPr/>
        </p:nvSpPr>
        <p:spPr bwMode="auto">
          <a:xfrm>
            <a:off x="6376344" y="4439471"/>
            <a:ext cx="1262380" cy="28762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400" dirty="0">
                <a:effectLst/>
                <a:latin typeface="Times New Roman" panose="02020603050405020304" pitchFamily="18" charset="0"/>
                <a:ea typeface="Times New Roman" panose="02020603050405020304" pitchFamily="18" charset="0"/>
              </a:rPr>
              <a:t>Presentation</a:t>
            </a:r>
            <a:endParaRPr lang="en-US" sz="1000" dirty="0">
              <a:effectLst/>
              <a:latin typeface="Times New Roman" panose="02020603050405020304" pitchFamily="18" charset="0"/>
              <a:ea typeface="Times New Roman" panose="02020603050405020304" pitchFamily="18" charset="0"/>
            </a:endParaRPr>
          </a:p>
          <a:p>
            <a:pPr>
              <a:spcAft>
                <a:spcPts val="0"/>
              </a:spcAft>
              <a:tabLst>
                <a:tab pos="2743200" algn="ctr"/>
                <a:tab pos="5486400" algn="r"/>
                <a:tab pos="457200" algn="l"/>
              </a:tabLs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1" name="Text Box 76"/>
          <p:cNvSpPr txBox="1">
            <a:spLocks noChangeArrowheads="1"/>
          </p:cNvSpPr>
          <p:nvPr/>
        </p:nvSpPr>
        <p:spPr bwMode="auto">
          <a:xfrm>
            <a:off x="2029079" y="2500186"/>
            <a:ext cx="450850" cy="250752"/>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da-DK"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p:txBody>
      </p:sp>
      <p:sp>
        <p:nvSpPr>
          <p:cNvPr id="22" name="Text Box 77"/>
          <p:cNvSpPr txBox="1">
            <a:spLocks noChangeArrowheads="1"/>
          </p:cNvSpPr>
          <p:nvPr/>
        </p:nvSpPr>
        <p:spPr bwMode="auto">
          <a:xfrm>
            <a:off x="320961" y="3757568"/>
            <a:ext cx="2073910" cy="2695768"/>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dirty="0">
                <a:effectLst/>
                <a:latin typeface="Times New Roman" panose="02020603050405020304" pitchFamily="18" charset="0"/>
                <a:ea typeface="Times New Roman" panose="02020603050405020304" pitchFamily="18" charset="0"/>
              </a:rPr>
              <a:t>**	</a:t>
            </a:r>
            <a:r>
              <a:rPr lang="en-GB" sz="1200" b="0" dirty="0">
                <a:effectLst/>
                <a:latin typeface="Times New Roman" panose="02020603050405020304" pitchFamily="18" charset="0"/>
                <a:ea typeface="Times New Roman" panose="02020603050405020304" pitchFamily="18" charset="0"/>
              </a:rPr>
              <a:t>Based on theory (</a:t>
            </a:r>
            <a:r>
              <a:rPr lang="en-GB" sz="1200" b="0" dirty="0" err="1">
                <a:effectLst/>
                <a:latin typeface="Times New Roman" panose="02020603050405020304" pitchFamily="18" charset="0"/>
                <a:ea typeface="Times New Roman" panose="02020603050405020304" pitchFamily="18" charset="0"/>
              </a:rPr>
              <a:t>e.g</a:t>
            </a:r>
            <a:r>
              <a:rPr lang="en-GB" sz="1200" b="0" dirty="0">
                <a:effectLst/>
                <a:latin typeface="Times New Roman" panose="02020603050405020304" pitchFamily="18" charset="0"/>
                <a:ea typeface="Times New Roman" panose="02020603050405020304" pitchFamily="18" charset="0"/>
              </a:rPr>
              <a:t> the chosen methodology) you organise your practice (</a:t>
            </a:r>
            <a:r>
              <a:rPr lang="en-GB" sz="1200" b="0" dirty="0" err="1">
                <a:effectLst/>
                <a:latin typeface="Times New Roman" panose="02020603050405020304" pitchFamily="18" charset="0"/>
                <a:ea typeface="Times New Roman" panose="02020603050405020304" pitchFamily="18" charset="0"/>
              </a:rPr>
              <a:t>e.g</a:t>
            </a:r>
            <a:r>
              <a:rPr lang="en-GB" sz="1200" b="0" dirty="0">
                <a:effectLst/>
                <a:latin typeface="Times New Roman" panose="02020603050405020304" pitchFamily="18" charset="0"/>
                <a:ea typeface="Times New Roman" panose="02020603050405020304" pitchFamily="18" charset="0"/>
              </a:rPr>
              <a:t> the Systems development project). The experience you get on the way causes you to reflect upon the need for more theory, which might be used for changing your practice, which ...... </a:t>
            </a:r>
            <a:r>
              <a:rPr lang="en-GB" sz="1200" b="0" dirty="0" err="1">
                <a:effectLst/>
                <a:latin typeface="Times New Roman" panose="02020603050405020304" pitchFamily="18" charset="0"/>
                <a:ea typeface="Times New Roman" panose="02020603050405020304" pitchFamily="18" charset="0"/>
              </a:rPr>
              <a:t>etc</a:t>
            </a:r>
            <a:r>
              <a:rPr lang="en-GB" sz="1200" b="0" dirty="0">
                <a:effectLst/>
                <a:latin typeface="Times New Roman" panose="02020603050405020304" pitchFamily="18" charset="0"/>
                <a:ea typeface="Times New Roman" panose="02020603050405020304" pitchFamily="18" charset="0"/>
              </a:rPr>
              <a:t>, etc. </a:t>
            </a:r>
            <a:endParaRPr lang="en-US" sz="1400" b="1" dirty="0">
              <a:effectLst/>
              <a:latin typeface="Times New Roman" panose="02020603050405020304" pitchFamily="18" charset="0"/>
              <a:ea typeface="Times New Roman" panose="02020603050405020304" pitchFamily="18" charset="0"/>
            </a:endParaRPr>
          </a:p>
          <a:p>
            <a:pPr algn="just">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3" name="Text Box 78"/>
          <p:cNvSpPr txBox="1">
            <a:spLocks noChangeArrowheads="1"/>
          </p:cNvSpPr>
          <p:nvPr/>
        </p:nvSpPr>
        <p:spPr bwMode="auto">
          <a:xfrm>
            <a:off x="3209417" y="4990704"/>
            <a:ext cx="3696970" cy="1713865"/>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a:effectLst/>
                <a:latin typeface="Times New Roman" panose="02020603050405020304" pitchFamily="18" charset="0"/>
                <a:ea typeface="Times New Roman" panose="02020603050405020304" pitchFamily="18" charset="0"/>
              </a:rPr>
              <a:t>*</a:t>
            </a:r>
            <a:endParaRPr lang="en-US" sz="1000">
              <a:effectLst/>
              <a:latin typeface="Times New Roman" panose="02020603050405020304" pitchFamily="18" charset="0"/>
              <a:ea typeface="Times New Roman" panose="02020603050405020304" pitchFamily="18" charset="0"/>
            </a:endParaRPr>
          </a:p>
          <a:p>
            <a:pPr>
              <a:spcAft>
                <a:spcPts val="0"/>
              </a:spcAft>
            </a:pPr>
            <a:r>
              <a:rPr lang="en-GB" sz="1200" b="1" spc="0">
                <a:effectLst/>
                <a:latin typeface="Times New Roman" panose="02020603050405020304" pitchFamily="18" charset="0"/>
                <a:ea typeface="Times New Roman" panose="02020603050405020304" pitchFamily="18" charset="0"/>
              </a:rPr>
              <a:t>The activities should not follow each other in a sequence. E.g. your work on problem</a:t>
            </a:r>
            <a:r>
              <a:rPr lang="en-GB" sz="1200" b="1" spc="-15">
                <a:effectLst/>
                <a:latin typeface="Times New Roman" panose="02020603050405020304" pitchFamily="18" charset="0"/>
                <a:ea typeface="Times New Roman" panose="02020603050405020304" pitchFamily="18" charset="0"/>
              </a:rPr>
              <a:t> solving and conclusion might give you new recognition and the need for reconsidering your research question (problem definition)</a:t>
            </a:r>
            <a:r>
              <a:rPr lang="en-US" sz="1200" b="1" spc="-15">
                <a:effectLst/>
                <a:latin typeface="Times New Roman" panose="02020603050405020304" pitchFamily="18" charset="0"/>
                <a:ea typeface="Times New Roman" panose="02020603050405020304" pitchFamily="18" charset="0"/>
              </a:rPr>
              <a:t>. At the same time your recognition of the character and the size of the problem are usually dependent on studying the theory and methodologies of the subject. </a:t>
            </a:r>
          </a:p>
          <a:p>
            <a:pPr marL="457200">
              <a:lnSpc>
                <a:spcPct val="150000"/>
              </a:lnSpc>
              <a:spcAft>
                <a:spcPts val="0"/>
              </a:spcAft>
            </a:pPr>
            <a:r>
              <a:rPr lang="en-GB" sz="1200">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p:txBody>
      </p:sp>
      <p:sp>
        <p:nvSpPr>
          <p:cNvPr id="24" name="WordArt 105"/>
          <p:cNvSpPr txBox="1">
            <a:spLocks noChangeArrowheads="1" noChangeShapeType="1" noTextEdit="1"/>
          </p:cNvSpPr>
          <p:nvPr/>
        </p:nvSpPr>
        <p:spPr bwMode="auto">
          <a:xfrm rot="-1985327">
            <a:off x="303024" y="2675225"/>
            <a:ext cx="780415"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doing</a:t>
            </a:r>
            <a:endParaRPr lang="en-US" sz="1200" dirty="0">
              <a:effectLst/>
              <a:latin typeface="Times New Roman" panose="02020603050405020304" pitchFamily="18" charset="0"/>
              <a:ea typeface="Times New Roman" panose="02020603050405020304" pitchFamily="18" charset="0"/>
            </a:endParaRPr>
          </a:p>
        </p:txBody>
      </p:sp>
      <p:sp>
        <p:nvSpPr>
          <p:cNvPr id="25" name="WordArt 106"/>
          <p:cNvSpPr txBox="1">
            <a:spLocks noChangeArrowheads="1" noChangeShapeType="1" noTextEdit="1"/>
          </p:cNvSpPr>
          <p:nvPr/>
        </p:nvSpPr>
        <p:spPr bwMode="auto">
          <a:xfrm rot="-1981924">
            <a:off x="351674" y="868945"/>
            <a:ext cx="1084580"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b="1"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learning</a:t>
            </a:r>
            <a:endParaRPr lang="en-US" sz="1200" dirty="0">
              <a:effectLst/>
              <a:latin typeface="Times New Roman" panose="02020603050405020304" pitchFamily="18" charset="0"/>
              <a:ea typeface="Times New Roman" panose="02020603050405020304" pitchFamily="18" charset="0"/>
            </a:endParaRPr>
          </a:p>
        </p:txBody>
      </p:sp>
      <p:pic>
        <p:nvPicPr>
          <p:cNvPr id="2051" name="Billede 1" descr="Se billede i fuld størrel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798" y="3977508"/>
            <a:ext cx="1009650" cy="762000"/>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AutoShape 127"/>
          <p:cNvCxnSpPr>
            <a:cxnSpLocks noChangeShapeType="1"/>
          </p:cNvCxnSpPr>
          <p:nvPr/>
        </p:nvCxnSpPr>
        <p:spPr bwMode="auto">
          <a:xfrm>
            <a:off x="4919980" y="3719354"/>
            <a:ext cx="386080" cy="6318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Pladsholder til sidefod 1"/>
          <p:cNvSpPr>
            <a:spLocks noGrp="1"/>
          </p:cNvSpPr>
          <p:nvPr>
            <p:ph type="ftr" sz="quarter" idx="11"/>
          </p:nvPr>
        </p:nvSpPr>
        <p:spPr/>
        <p:txBody>
          <a:bodyPr/>
          <a:lstStyle/>
          <a:p>
            <a:r>
              <a:rPr lang="da-DK"/>
              <a:t>Dissertation course, day 1</a:t>
            </a:r>
          </a:p>
        </p:txBody>
      </p:sp>
      <p:sp>
        <p:nvSpPr>
          <p:cNvPr id="3" name="Pladsholder til slidenummer 2"/>
          <p:cNvSpPr>
            <a:spLocks noGrp="1"/>
          </p:cNvSpPr>
          <p:nvPr>
            <p:ph type="sldNum" sz="quarter" idx="12"/>
          </p:nvPr>
        </p:nvSpPr>
        <p:spPr/>
        <p:txBody>
          <a:bodyPr/>
          <a:lstStyle/>
          <a:p>
            <a:fld id="{DAB94411-2297-4BD0-B197-35E3682289EC}" type="slidenum">
              <a:rPr lang="da-DK" smtClean="0"/>
              <a:pPr/>
              <a:t>18</a:t>
            </a:fld>
            <a:endParaRPr lang="da-DK"/>
          </a:p>
        </p:txBody>
      </p:sp>
    </p:spTree>
    <p:extLst>
      <p:ext uri="{BB962C8B-B14F-4D97-AF65-F5344CB8AC3E}">
        <p14:creationId xmlns:p14="http://schemas.microsoft.com/office/powerpoint/2010/main" val="2601497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a:p>
          <a:p>
            <a:pPr marL="0" indent="0" algn="ctr">
              <a:buNone/>
            </a:pPr>
            <a:r>
              <a:rPr lang="da-DK" sz="5400" b="1" dirty="0"/>
              <a:t>Problem definition</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Tree>
    <p:extLst>
      <p:ext uri="{BB962C8B-B14F-4D97-AF65-F5344CB8AC3E}">
        <p14:creationId xmlns:p14="http://schemas.microsoft.com/office/powerpoint/2010/main" val="465569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err="1"/>
              <a:t>Welcome</a:t>
            </a:r>
            <a:r>
              <a:rPr lang="da-DK" sz="3600" dirty="0"/>
              <a:t> to the </a:t>
            </a:r>
            <a:r>
              <a:rPr lang="da-DK" sz="3600" b="1" dirty="0"/>
              <a:t>Dissertation Course</a:t>
            </a:r>
            <a:r>
              <a:rPr lang="da-DK" sz="3600" dirty="0"/>
              <a:t>!</a:t>
            </a:r>
          </a:p>
          <a:p>
            <a:r>
              <a:rPr lang="da-DK" sz="3600" dirty="0"/>
              <a:t>Course held by </a:t>
            </a:r>
          </a:p>
          <a:p>
            <a:pPr lvl="1"/>
            <a:r>
              <a:rPr lang="da-DK" dirty="0"/>
              <a:t>Anders Børjesson, </a:t>
            </a:r>
            <a:r>
              <a:rPr lang="da-DK" dirty="0" err="1"/>
              <a:t>anbo</a:t>
            </a:r>
            <a:r>
              <a:rPr lang="da-DK" dirty="0"/>
              <a:t> </a:t>
            </a:r>
          </a:p>
          <a:p>
            <a:r>
              <a:rPr lang="da-DK" sz="4000"/>
              <a:t>The </a:t>
            </a:r>
            <a:r>
              <a:rPr lang="da-DK" sz="4000" dirty="0" err="1"/>
              <a:t>course</a:t>
            </a:r>
            <a:r>
              <a:rPr lang="da-DK" sz="4000" dirty="0"/>
              <a:t> is a </a:t>
            </a:r>
            <a:r>
              <a:rPr lang="da-DK" sz="4000" u="sng" dirty="0"/>
              <a:t>supplement</a:t>
            </a:r>
            <a:r>
              <a:rPr lang="da-DK" sz="4000" dirty="0"/>
              <a:t> to </a:t>
            </a:r>
            <a:r>
              <a:rPr lang="da-DK" sz="4000" dirty="0" err="1"/>
              <a:t>your</a:t>
            </a:r>
            <a:r>
              <a:rPr lang="da-DK" sz="4000" dirty="0"/>
              <a:t> </a:t>
            </a:r>
            <a:r>
              <a:rPr lang="da-DK" sz="4000" dirty="0" err="1"/>
              <a:t>ordinary</a:t>
            </a:r>
            <a:r>
              <a:rPr lang="da-DK" sz="4000" dirty="0"/>
              <a:t> supervision, it </a:t>
            </a:r>
            <a:r>
              <a:rPr lang="da-DK" sz="4000" dirty="0" err="1"/>
              <a:t>does</a:t>
            </a:r>
            <a:r>
              <a:rPr lang="da-DK" sz="4000" dirty="0"/>
              <a:t> not </a:t>
            </a:r>
            <a:r>
              <a:rPr lang="da-DK" sz="4000" dirty="0" err="1"/>
              <a:t>replace</a:t>
            </a:r>
            <a:r>
              <a:rPr lang="da-DK" sz="4000" dirty="0"/>
              <a:t> it!</a:t>
            </a:r>
          </a:p>
          <a:p>
            <a:endParaRPr lang="da-DK" dirty="0"/>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2</a:t>
            </a:fld>
            <a:endParaRPr lang="da-DK"/>
          </a:p>
        </p:txBody>
      </p:sp>
    </p:spTree>
    <p:extLst>
      <p:ext uri="{BB962C8B-B14F-4D97-AF65-F5344CB8AC3E}">
        <p14:creationId xmlns:p14="http://schemas.microsoft.com/office/powerpoint/2010/main" val="2365229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a:t>
            </a:r>
          </a:p>
        </p:txBody>
      </p:sp>
      <p:sp>
        <p:nvSpPr>
          <p:cNvPr id="3" name="Pladsholder til indhold 2"/>
          <p:cNvSpPr>
            <a:spLocks noGrp="1"/>
          </p:cNvSpPr>
          <p:nvPr>
            <p:ph idx="1"/>
          </p:nvPr>
        </p:nvSpPr>
        <p:spPr/>
        <p:txBody>
          <a:bodyPr/>
          <a:lstStyle/>
          <a:p>
            <a:pPr marL="0" indent="0">
              <a:buNone/>
            </a:pPr>
            <a:r>
              <a:rPr lang="en-US" dirty="0"/>
              <a:t>‘A problem is a certain ‘wondering’ which occurs in the concrete form of a question. </a:t>
            </a:r>
          </a:p>
          <a:p>
            <a:pPr marL="0" indent="0">
              <a:buNone/>
            </a:pPr>
            <a:r>
              <a:rPr lang="en-US" dirty="0"/>
              <a:t>Any problem implicates a question - but not the opposite way around: There are many questions that do not involve a problem.</a:t>
            </a:r>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20</a:t>
            </a:fld>
            <a:endParaRPr lang="da-DK"/>
          </a:p>
        </p:txBody>
      </p:sp>
    </p:spTree>
    <p:extLst>
      <p:ext uri="{BB962C8B-B14F-4D97-AF65-F5344CB8AC3E}">
        <p14:creationId xmlns:p14="http://schemas.microsoft.com/office/powerpoint/2010/main" val="3356456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definitions - </a:t>
            </a:r>
            <a:r>
              <a:rPr lang="da-DK" dirty="0" err="1"/>
              <a:t>good</a:t>
            </a:r>
            <a:r>
              <a:rPr lang="da-DK" dirty="0"/>
              <a:t>?</a:t>
            </a:r>
          </a:p>
        </p:txBody>
      </p:sp>
      <p:sp>
        <p:nvSpPr>
          <p:cNvPr id="3" name="Pladsholder til indhold 2"/>
          <p:cNvSpPr>
            <a:spLocks noGrp="1"/>
          </p:cNvSpPr>
          <p:nvPr>
            <p:ph idx="1"/>
          </p:nvPr>
        </p:nvSpPr>
        <p:spPr/>
        <p:txBody>
          <a:bodyPr>
            <a:normAutofit fontScale="77500" lnSpcReduction="20000"/>
          </a:bodyPr>
          <a:lstStyle/>
          <a:p>
            <a:pPr lvl="0"/>
            <a:r>
              <a:rPr lang="en-GB" dirty="0"/>
              <a:t>You sense that the answer to the questions you ask will make people respond with an ‘aha - interesting’ </a:t>
            </a:r>
          </a:p>
          <a:p>
            <a:pPr lvl="0"/>
            <a:endParaRPr lang="en-GB" dirty="0"/>
          </a:p>
          <a:p>
            <a:pPr lvl="0"/>
            <a:r>
              <a:rPr lang="en-GB" dirty="0"/>
              <a:t>You believe that you have discovered a governing idea and know where your research work is heading.</a:t>
            </a:r>
          </a:p>
          <a:p>
            <a:pPr lvl="0"/>
            <a:endParaRPr lang="da-DK" dirty="0"/>
          </a:p>
          <a:p>
            <a:pPr lvl="0"/>
            <a:r>
              <a:rPr lang="en-GB" dirty="0"/>
              <a:t>You determine fairly easily the aspects relevant to include in the context and which to exclude.</a:t>
            </a:r>
          </a:p>
          <a:p>
            <a:pPr lvl="0"/>
            <a:endParaRPr lang="da-DK" dirty="0"/>
          </a:p>
          <a:p>
            <a:pPr lvl="0"/>
            <a:r>
              <a:rPr lang="en-GB" dirty="0"/>
              <a:t>In two minutes, you can explain other people what your research work is about, why you want to do it and at the same time awake their interest.</a:t>
            </a:r>
            <a:endParaRPr lang="da-DK" dirty="0"/>
          </a:p>
          <a:p>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21</a:t>
            </a:fld>
            <a:endParaRPr lang="da-DK"/>
          </a:p>
        </p:txBody>
      </p:sp>
    </p:spTree>
    <p:extLst>
      <p:ext uri="{BB962C8B-B14F-4D97-AF65-F5344CB8AC3E}">
        <p14:creationId xmlns:p14="http://schemas.microsoft.com/office/powerpoint/2010/main" val="1384211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definitions -bad?</a:t>
            </a:r>
          </a:p>
        </p:txBody>
      </p:sp>
      <p:sp>
        <p:nvSpPr>
          <p:cNvPr id="3" name="Pladsholder til indhold 2"/>
          <p:cNvSpPr>
            <a:spLocks noGrp="1"/>
          </p:cNvSpPr>
          <p:nvPr>
            <p:ph idx="1"/>
          </p:nvPr>
        </p:nvSpPr>
        <p:spPr/>
        <p:txBody>
          <a:bodyPr/>
          <a:lstStyle/>
          <a:p>
            <a:r>
              <a:rPr lang="da-DK" dirty="0"/>
              <a:t>We </a:t>
            </a:r>
            <a:r>
              <a:rPr lang="da-DK" dirty="0" err="1"/>
              <a:t>will</a:t>
            </a:r>
            <a:r>
              <a:rPr lang="da-DK" dirty="0"/>
              <a:t> </a:t>
            </a:r>
            <a:r>
              <a:rPr lang="da-DK" dirty="0" err="1"/>
              <a:t>describe</a:t>
            </a:r>
            <a:r>
              <a:rPr lang="da-DK" dirty="0"/>
              <a:t> …..</a:t>
            </a:r>
          </a:p>
          <a:p>
            <a:r>
              <a:rPr lang="da-DK" dirty="0"/>
              <a:t>We </a:t>
            </a:r>
            <a:r>
              <a:rPr lang="da-DK" dirty="0" err="1"/>
              <a:t>will</a:t>
            </a:r>
            <a:r>
              <a:rPr lang="da-DK" dirty="0"/>
              <a:t> point out …..</a:t>
            </a:r>
          </a:p>
          <a:p>
            <a:r>
              <a:rPr lang="da-DK" dirty="0"/>
              <a:t>A </a:t>
            </a:r>
            <a:r>
              <a:rPr lang="da-DK" dirty="0" err="1"/>
              <a:t>specification</a:t>
            </a:r>
            <a:r>
              <a:rPr lang="da-DK" dirty="0"/>
              <a:t> of </a:t>
            </a:r>
            <a:r>
              <a:rPr lang="da-DK" dirty="0" err="1"/>
              <a:t>subjects</a:t>
            </a:r>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22</a:t>
            </a:fld>
            <a:endParaRPr lang="da-DK"/>
          </a:p>
        </p:txBody>
      </p:sp>
    </p:spTree>
    <p:extLst>
      <p:ext uri="{BB962C8B-B14F-4D97-AF65-F5344CB8AC3E}">
        <p14:creationId xmlns:p14="http://schemas.microsoft.com/office/powerpoint/2010/main" val="994958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a:t>
            </a:r>
          </a:p>
        </p:txBody>
      </p:sp>
      <p:sp>
        <p:nvSpPr>
          <p:cNvPr id="3" name="Pladsholder til indhold 2"/>
          <p:cNvSpPr>
            <a:spLocks noGrp="1"/>
          </p:cNvSpPr>
          <p:nvPr>
            <p:ph idx="1"/>
          </p:nvPr>
        </p:nvSpPr>
        <p:spPr/>
        <p:txBody>
          <a:bodyPr>
            <a:normAutofit/>
          </a:bodyPr>
          <a:lstStyle/>
          <a:p>
            <a:r>
              <a:rPr lang="en-GB" sz="4000" dirty="0"/>
              <a:t>A </a:t>
            </a:r>
            <a:r>
              <a:rPr lang="en-GB" sz="4000" b="1" dirty="0"/>
              <a:t>good problem definition</a:t>
            </a:r>
            <a:r>
              <a:rPr lang="en-GB" sz="4000" dirty="0"/>
              <a:t> is one that:</a:t>
            </a:r>
          </a:p>
          <a:p>
            <a:pPr lvl="1"/>
            <a:r>
              <a:rPr lang="en-GB" sz="4000" dirty="0"/>
              <a:t> </a:t>
            </a:r>
            <a:r>
              <a:rPr lang="en-GB" sz="4000" b="1" dirty="0"/>
              <a:t>Controls the structure and elaboration of the project.</a:t>
            </a:r>
            <a:endParaRPr lang="da-DK" sz="4000" dirty="0"/>
          </a:p>
          <a:p>
            <a:pPr lvl="1"/>
            <a:r>
              <a:rPr lang="en-GB" sz="4000" b="1" dirty="0"/>
              <a:t>Serve as a leading mark when doing the project </a:t>
            </a:r>
          </a:p>
          <a:p>
            <a:pPr lvl="1"/>
            <a:endParaRPr lang="da-DK" sz="4000"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23</a:t>
            </a:fld>
            <a:endParaRPr lang="da-DK"/>
          </a:p>
        </p:txBody>
      </p:sp>
    </p:spTree>
    <p:extLst>
      <p:ext uri="{BB962C8B-B14F-4D97-AF65-F5344CB8AC3E}">
        <p14:creationId xmlns:p14="http://schemas.microsoft.com/office/powerpoint/2010/main" val="3665744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definitions – </a:t>
            </a:r>
            <a:r>
              <a:rPr lang="da-DK" dirty="0" err="1"/>
              <a:t>how</a:t>
            </a:r>
            <a:r>
              <a:rPr lang="da-DK" dirty="0"/>
              <a:t> to?</a:t>
            </a:r>
          </a:p>
        </p:txBody>
      </p:sp>
      <p:sp>
        <p:nvSpPr>
          <p:cNvPr id="3" name="Pladsholder til indhold 2"/>
          <p:cNvSpPr>
            <a:spLocks noGrp="1"/>
          </p:cNvSpPr>
          <p:nvPr>
            <p:ph idx="1"/>
          </p:nvPr>
        </p:nvSpPr>
        <p:spPr/>
        <p:txBody>
          <a:bodyPr>
            <a:normAutofit fontScale="92500" lnSpcReduction="10000"/>
          </a:bodyPr>
          <a:lstStyle/>
          <a:p>
            <a:pPr marL="514350" lvl="0" indent="-514350">
              <a:buFont typeface="+mj-lt"/>
              <a:buAutoNum type="arabicPeriod"/>
            </a:pPr>
            <a:r>
              <a:rPr lang="en-GB" dirty="0"/>
              <a:t>The group rises questions which it finds relevant to examine</a:t>
            </a:r>
            <a:endParaRPr lang="da-DK" dirty="0"/>
          </a:p>
          <a:p>
            <a:pPr marL="514350" lvl="0" indent="-514350">
              <a:buFont typeface="+mj-lt"/>
              <a:buAutoNum type="arabicPeriod"/>
            </a:pPr>
            <a:r>
              <a:rPr lang="en-GB" dirty="0"/>
              <a:t>The group argues in favour of why it is relevant and to whom it is relevant</a:t>
            </a:r>
            <a:endParaRPr lang="da-DK" dirty="0"/>
          </a:p>
          <a:p>
            <a:pPr marL="514350" lvl="0" indent="-514350">
              <a:buFont typeface="+mj-lt"/>
              <a:buAutoNum type="arabicPeriod"/>
            </a:pPr>
            <a:r>
              <a:rPr lang="en-GB" dirty="0"/>
              <a:t>The group explains how it will examine the questions raised and argues in favour of why it wants to examine the questions raised in this particular way.</a:t>
            </a:r>
          </a:p>
          <a:p>
            <a:pPr marL="514350" indent="-514350">
              <a:buFont typeface="+mj-lt"/>
              <a:buAutoNum type="arabicPeriod"/>
            </a:pPr>
            <a:r>
              <a:rPr lang="en-GB" dirty="0"/>
              <a:t>The group explains the results it expects to reach.</a:t>
            </a:r>
            <a:endParaRPr lang="da-DK" dirty="0"/>
          </a:p>
          <a:p>
            <a:pPr marL="514350" lvl="0" indent="-514350">
              <a:buFont typeface="+mj-lt"/>
              <a:buAutoNum type="arabicPeriod"/>
            </a:pPr>
            <a:endParaRPr lang="da-DK" dirty="0"/>
          </a:p>
          <a:p>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1735920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definitions - </a:t>
            </a:r>
            <a:r>
              <a:rPr lang="da-DK" dirty="0" err="1"/>
              <a:t>exercises</a:t>
            </a:r>
            <a:r>
              <a:rPr lang="da-DK" dirty="0"/>
              <a:t> </a:t>
            </a:r>
            <a:endParaRPr lang="en-US" dirty="0"/>
          </a:p>
        </p:txBody>
      </p:sp>
      <p:sp>
        <p:nvSpPr>
          <p:cNvPr id="3" name="Pladsholder til indhold 2"/>
          <p:cNvSpPr>
            <a:spLocks noGrp="1"/>
          </p:cNvSpPr>
          <p:nvPr>
            <p:ph idx="1"/>
          </p:nvPr>
        </p:nvSpPr>
        <p:spPr/>
        <p:txBody>
          <a:bodyPr>
            <a:normAutofit lnSpcReduction="10000"/>
          </a:bodyPr>
          <a:lstStyle/>
          <a:p>
            <a:r>
              <a:rPr lang="da-DK" dirty="0"/>
              <a:t>For </a:t>
            </a:r>
            <a:r>
              <a:rPr lang="da-DK" dirty="0" err="1"/>
              <a:t>each</a:t>
            </a:r>
            <a:r>
              <a:rPr lang="da-DK" dirty="0"/>
              <a:t> of the </a:t>
            </a:r>
            <a:r>
              <a:rPr lang="da-DK" dirty="0" err="1"/>
              <a:t>following</a:t>
            </a:r>
            <a:r>
              <a:rPr lang="da-DK" dirty="0"/>
              <a:t> problem definitions, </a:t>
            </a:r>
            <a:r>
              <a:rPr lang="da-DK" dirty="0" err="1"/>
              <a:t>you</a:t>
            </a:r>
            <a:r>
              <a:rPr lang="da-DK" dirty="0"/>
              <a:t> </a:t>
            </a:r>
            <a:r>
              <a:rPr lang="da-DK" dirty="0" err="1"/>
              <a:t>should</a:t>
            </a:r>
            <a:r>
              <a:rPr lang="da-DK" dirty="0"/>
              <a:t> </a:t>
            </a:r>
            <a:r>
              <a:rPr lang="da-DK" dirty="0" err="1"/>
              <a:t>consider</a:t>
            </a:r>
            <a:r>
              <a:rPr lang="da-DK" dirty="0"/>
              <a:t> the ”</a:t>
            </a:r>
            <a:r>
              <a:rPr lang="da-DK" b="1" dirty="0" err="1"/>
              <a:t>quality</a:t>
            </a:r>
            <a:r>
              <a:rPr lang="da-DK" dirty="0"/>
              <a:t>” of the problem definition. More </a:t>
            </a:r>
            <a:r>
              <a:rPr lang="da-DK" dirty="0" err="1"/>
              <a:t>specifically</a:t>
            </a:r>
            <a:r>
              <a:rPr lang="da-DK" dirty="0"/>
              <a:t>:</a:t>
            </a:r>
          </a:p>
          <a:p>
            <a:pPr lvl="1"/>
            <a:r>
              <a:rPr lang="da-DK" dirty="0"/>
              <a:t>Is it </a:t>
            </a:r>
            <a:r>
              <a:rPr lang="da-DK" dirty="0" err="1"/>
              <a:t>absolutely</a:t>
            </a:r>
            <a:r>
              <a:rPr lang="da-DK" dirty="0"/>
              <a:t> clear </a:t>
            </a:r>
            <a:r>
              <a:rPr lang="da-DK" dirty="0" err="1"/>
              <a:t>what</a:t>
            </a:r>
            <a:r>
              <a:rPr lang="da-DK" dirty="0"/>
              <a:t> </a:t>
            </a:r>
            <a:r>
              <a:rPr lang="da-DK" dirty="0" err="1"/>
              <a:t>specific</a:t>
            </a:r>
            <a:r>
              <a:rPr lang="da-DK" dirty="0"/>
              <a:t> problem </a:t>
            </a:r>
            <a:r>
              <a:rPr lang="da-DK" dirty="0" err="1"/>
              <a:t>will</a:t>
            </a:r>
            <a:r>
              <a:rPr lang="da-DK" dirty="0"/>
              <a:t> </a:t>
            </a:r>
            <a:r>
              <a:rPr lang="da-DK" dirty="0" err="1"/>
              <a:t>be</a:t>
            </a:r>
            <a:r>
              <a:rPr lang="da-DK" dirty="0"/>
              <a:t> </a:t>
            </a:r>
            <a:r>
              <a:rPr lang="da-DK" dirty="0" err="1"/>
              <a:t>addressed</a:t>
            </a:r>
            <a:r>
              <a:rPr lang="da-DK" dirty="0"/>
              <a:t>?</a:t>
            </a:r>
          </a:p>
          <a:p>
            <a:pPr lvl="1"/>
            <a:r>
              <a:rPr lang="da-DK" dirty="0" err="1"/>
              <a:t>What</a:t>
            </a:r>
            <a:r>
              <a:rPr lang="da-DK" dirty="0"/>
              <a:t> kind of </a:t>
            </a:r>
            <a:r>
              <a:rPr lang="da-DK" dirty="0" err="1"/>
              <a:t>answer</a:t>
            </a:r>
            <a:r>
              <a:rPr lang="da-DK" dirty="0"/>
              <a:t> </a:t>
            </a:r>
            <a:r>
              <a:rPr lang="da-DK" dirty="0" err="1"/>
              <a:t>can</a:t>
            </a:r>
            <a:r>
              <a:rPr lang="da-DK" dirty="0"/>
              <a:t> </a:t>
            </a:r>
            <a:r>
              <a:rPr lang="da-DK" dirty="0" err="1"/>
              <a:t>be</a:t>
            </a:r>
            <a:r>
              <a:rPr lang="da-DK" dirty="0"/>
              <a:t> </a:t>
            </a:r>
            <a:r>
              <a:rPr lang="da-DK" dirty="0" err="1"/>
              <a:t>produced</a:t>
            </a:r>
            <a:r>
              <a:rPr lang="da-DK" dirty="0"/>
              <a:t>; </a:t>
            </a:r>
            <a:r>
              <a:rPr lang="da-DK" dirty="0" err="1"/>
              <a:t>will</a:t>
            </a:r>
            <a:r>
              <a:rPr lang="da-DK" dirty="0"/>
              <a:t> it </a:t>
            </a:r>
            <a:r>
              <a:rPr lang="da-DK" dirty="0" err="1"/>
              <a:t>be</a:t>
            </a:r>
            <a:r>
              <a:rPr lang="da-DK" dirty="0"/>
              <a:t> an </a:t>
            </a:r>
            <a:r>
              <a:rPr lang="da-DK" dirty="0" err="1"/>
              <a:t>objective</a:t>
            </a:r>
            <a:r>
              <a:rPr lang="da-DK" dirty="0"/>
              <a:t> </a:t>
            </a:r>
            <a:r>
              <a:rPr lang="da-DK" dirty="0" err="1"/>
              <a:t>answer</a:t>
            </a:r>
            <a:r>
              <a:rPr lang="da-DK" dirty="0"/>
              <a:t>?</a:t>
            </a:r>
          </a:p>
          <a:p>
            <a:pPr lvl="1"/>
            <a:r>
              <a:rPr lang="da-DK" dirty="0"/>
              <a:t>Can a ‘</a:t>
            </a:r>
            <a:r>
              <a:rPr lang="da-DK" dirty="0" err="1"/>
              <a:t>method</a:t>
            </a:r>
            <a:r>
              <a:rPr lang="da-DK" dirty="0"/>
              <a:t>’ (</a:t>
            </a:r>
            <a:r>
              <a:rPr lang="da-DK" dirty="0" err="1"/>
              <a:t>activities</a:t>
            </a:r>
            <a:r>
              <a:rPr lang="da-DK" dirty="0"/>
              <a:t>/</a:t>
            </a:r>
            <a:r>
              <a:rPr lang="da-DK" dirty="0" err="1"/>
              <a:t>process</a:t>
            </a:r>
            <a:r>
              <a:rPr lang="da-DK" dirty="0"/>
              <a:t>) </a:t>
            </a:r>
            <a:r>
              <a:rPr lang="da-DK" dirty="0" err="1"/>
              <a:t>be</a:t>
            </a:r>
            <a:r>
              <a:rPr lang="da-DK" dirty="0"/>
              <a:t> </a:t>
            </a:r>
            <a:r>
              <a:rPr lang="da-DK" dirty="0" err="1"/>
              <a:t>defined</a:t>
            </a:r>
            <a:r>
              <a:rPr lang="da-DK" dirty="0"/>
              <a:t>, </a:t>
            </a:r>
            <a:r>
              <a:rPr lang="da-DK" dirty="0" err="1"/>
              <a:t>that</a:t>
            </a:r>
            <a:r>
              <a:rPr lang="da-DK" dirty="0"/>
              <a:t> </a:t>
            </a:r>
            <a:r>
              <a:rPr lang="da-DK" dirty="0" err="1"/>
              <a:t>will</a:t>
            </a:r>
            <a:r>
              <a:rPr lang="da-DK" dirty="0"/>
              <a:t> </a:t>
            </a:r>
            <a:r>
              <a:rPr lang="da-DK" dirty="0" err="1"/>
              <a:t>lead</a:t>
            </a:r>
            <a:r>
              <a:rPr lang="da-DK" dirty="0"/>
              <a:t> to the </a:t>
            </a:r>
            <a:r>
              <a:rPr lang="da-DK" dirty="0" err="1"/>
              <a:t>answer</a:t>
            </a:r>
            <a:r>
              <a:rPr lang="da-DK" dirty="0"/>
              <a:t>?</a:t>
            </a:r>
          </a:p>
          <a:p>
            <a:pPr lvl="1"/>
            <a:r>
              <a:rPr lang="da-DK" dirty="0" err="1"/>
              <a:t>Does</a:t>
            </a:r>
            <a:r>
              <a:rPr lang="da-DK" dirty="0"/>
              <a:t> the problem </a:t>
            </a:r>
            <a:r>
              <a:rPr lang="da-DK" dirty="0" err="1"/>
              <a:t>need</a:t>
            </a:r>
            <a:r>
              <a:rPr lang="da-DK" dirty="0"/>
              <a:t> </a:t>
            </a:r>
            <a:r>
              <a:rPr lang="da-DK" dirty="0" err="1"/>
              <a:t>further</a:t>
            </a:r>
            <a:r>
              <a:rPr lang="da-DK" dirty="0"/>
              <a:t> ‘break </a:t>
            </a:r>
            <a:r>
              <a:rPr lang="da-DK" dirty="0" err="1"/>
              <a:t>down</a:t>
            </a:r>
            <a:r>
              <a:rPr lang="da-DK" dirty="0"/>
              <a:t>’?</a:t>
            </a:r>
          </a:p>
          <a:p>
            <a:pPr marL="0" indent="0">
              <a:buNone/>
            </a:pPr>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25</a:t>
            </a:fld>
            <a:endParaRPr lang="da-DK"/>
          </a:p>
        </p:txBody>
      </p:sp>
    </p:spTree>
    <p:extLst>
      <p:ext uri="{BB962C8B-B14F-4D97-AF65-F5344CB8AC3E}">
        <p14:creationId xmlns:p14="http://schemas.microsoft.com/office/powerpoint/2010/main" val="29213382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1</a:t>
            </a:r>
          </a:p>
        </p:txBody>
      </p:sp>
      <p:sp>
        <p:nvSpPr>
          <p:cNvPr id="3" name="Pladsholder til indhold 2"/>
          <p:cNvSpPr>
            <a:spLocks noGrp="1"/>
          </p:cNvSpPr>
          <p:nvPr>
            <p:ph idx="1"/>
          </p:nvPr>
        </p:nvSpPr>
        <p:spPr/>
        <p:txBody>
          <a:bodyPr>
            <a:normAutofit/>
          </a:bodyPr>
          <a:lstStyle/>
          <a:p>
            <a:pPr marL="0" indent="0">
              <a:buNone/>
            </a:pPr>
            <a:r>
              <a:rPr lang="en-US" sz="2400"/>
              <a:t>By doing this project I want to </a:t>
            </a:r>
            <a:r>
              <a:rPr lang="en-US" sz="2400" b="1"/>
              <a:t>learn how to develop dynamic web application with Java Server Faces components and Java studio creator. </a:t>
            </a:r>
            <a:endParaRPr lang="da-DK" sz="2400"/>
          </a:p>
          <a:p>
            <a:pPr marL="0" indent="0">
              <a:buNone/>
            </a:pPr>
            <a:r>
              <a:rPr lang="en-US" sz="2400"/>
              <a:t>Java Server Faces is a set rich web application user interface library. And I chose web program as my elective course topic in 4</a:t>
            </a:r>
            <a:r>
              <a:rPr lang="en-US" sz="2400" baseline="30000"/>
              <a:t>th</a:t>
            </a:r>
            <a:r>
              <a:rPr lang="en-US" sz="2400"/>
              <a:t> semester, it is a good chance to extend my knowledge which I am interested in. </a:t>
            </a:r>
            <a:endParaRPr lang="da-DK" sz="2400"/>
          </a:p>
          <a:p>
            <a:pPr marL="0" indent="0">
              <a:buNone/>
            </a:pPr>
            <a:r>
              <a:rPr lang="en-US" sz="2400"/>
              <a:t>Java studio creator is a suitable tool for developing web application. </a:t>
            </a:r>
            <a:endParaRPr lang="da-DK" sz="2400"/>
          </a:p>
          <a:p>
            <a:pPr marL="0" indent="0">
              <a:buNone/>
            </a:pPr>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26</a:t>
            </a:fld>
            <a:endParaRPr lang="da-DK"/>
          </a:p>
        </p:txBody>
      </p:sp>
    </p:spTree>
    <p:extLst>
      <p:ext uri="{BB962C8B-B14F-4D97-AF65-F5344CB8AC3E}">
        <p14:creationId xmlns:p14="http://schemas.microsoft.com/office/powerpoint/2010/main" val="1589129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2</a:t>
            </a:r>
          </a:p>
        </p:txBody>
      </p:sp>
      <p:sp>
        <p:nvSpPr>
          <p:cNvPr id="3" name="Pladsholder til indhold 2"/>
          <p:cNvSpPr>
            <a:spLocks noGrp="1"/>
          </p:cNvSpPr>
          <p:nvPr>
            <p:ph idx="1"/>
          </p:nvPr>
        </p:nvSpPr>
        <p:spPr/>
        <p:txBody>
          <a:bodyPr>
            <a:normAutofit fontScale="77500" lnSpcReduction="20000"/>
          </a:bodyPr>
          <a:lstStyle/>
          <a:p>
            <a:pPr marL="0" indent="0">
              <a:buNone/>
            </a:pPr>
            <a:r>
              <a:rPr lang="en-US" sz="2900" dirty="0"/>
              <a:t>By doing this final project we investigate various problems and investigation means to analyze, discuss, resume and understand the issue. All problems start with a question. Here in the problem formulation, we will define these questions and try to give the best answers. These questions are:</a:t>
            </a:r>
            <a:endParaRPr lang="da-DK" sz="2900" dirty="0"/>
          </a:p>
          <a:p>
            <a:pPr marL="0" indent="0">
              <a:buNone/>
            </a:pPr>
            <a:r>
              <a:rPr lang="en-US" sz="2900" dirty="0"/>
              <a:t>1.	What is Ruby on Rails (</a:t>
            </a:r>
            <a:r>
              <a:rPr lang="en-US" sz="2900" dirty="0" err="1"/>
              <a:t>RoR</a:t>
            </a:r>
            <a:r>
              <a:rPr lang="en-US" sz="2900" dirty="0"/>
              <a:t>) and how does it work?</a:t>
            </a:r>
            <a:endParaRPr lang="da-DK" sz="2900" dirty="0"/>
          </a:p>
          <a:p>
            <a:pPr marL="0" indent="0">
              <a:buNone/>
            </a:pPr>
            <a:r>
              <a:rPr lang="en-US" sz="2900" dirty="0"/>
              <a:t>2.	How fast is it to make an application in </a:t>
            </a:r>
            <a:r>
              <a:rPr lang="en-US" sz="2900" dirty="0" err="1"/>
              <a:t>RoR</a:t>
            </a:r>
            <a:r>
              <a:rPr lang="en-US" sz="2900" dirty="0"/>
              <a:t>?</a:t>
            </a:r>
            <a:endParaRPr lang="da-DK" sz="2900" dirty="0"/>
          </a:p>
          <a:p>
            <a:pPr marL="0" indent="0">
              <a:buNone/>
            </a:pPr>
            <a:r>
              <a:rPr lang="en-US" sz="2900" dirty="0"/>
              <a:t>3.	How to implement a web-application in Java using JSF and 	Hibernate?</a:t>
            </a:r>
            <a:endParaRPr lang="da-DK" sz="2900" dirty="0"/>
          </a:p>
          <a:p>
            <a:pPr marL="0" indent="0">
              <a:buNone/>
            </a:pPr>
            <a:r>
              <a:rPr lang="en-US" sz="2900" dirty="0"/>
              <a:t>4.	How does </a:t>
            </a:r>
            <a:r>
              <a:rPr lang="en-US" sz="2900" dirty="0" err="1"/>
              <a:t>RoR</a:t>
            </a:r>
            <a:r>
              <a:rPr lang="en-US" sz="2900" dirty="0"/>
              <a:t> implement Ajax?</a:t>
            </a:r>
            <a:endParaRPr lang="da-DK" sz="2900" dirty="0"/>
          </a:p>
          <a:p>
            <a:pPr marL="0" indent="0">
              <a:buNone/>
            </a:pPr>
            <a:r>
              <a:rPr lang="en-US" sz="2900" dirty="0"/>
              <a:t> </a:t>
            </a:r>
            <a:endParaRPr lang="da-DK" sz="2900" dirty="0"/>
          </a:p>
          <a:p>
            <a:pPr marL="0" indent="0">
              <a:buNone/>
            </a:pPr>
            <a:r>
              <a:rPr lang="en-US" sz="2900" dirty="0"/>
              <a:t>In this project we will also introduce a powerful development tool </a:t>
            </a:r>
            <a:r>
              <a:rPr lang="en-US" sz="2900" dirty="0" err="1"/>
              <a:t>Git</a:t>
            </a:r>
            <a:r>
              <a:rPr lang="en-US" sz="2900" dirty="0"/>
              <a:t> Repository that we discovered during our internship period.</a:t>
            </a:r>
            <a:r>
              <a:rPr lang="en-US" dirty="0"/>
              <a:t>	</a:t>
            </a:r>
            <a:endParaRPr lang="da-DK" dirty="0"/>
          </a:p>
          <a:p>
            <a:pPr marL="0" indent="0">
              <a:buNone/>
            </a:pPr>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27</a:t>
            </a:fld>
            <a:endParaRPr lang="da-DK"/>
          </a:p>
        </p:txBody>
      </p:sp>
    </p:spTree>
    <p:extLst>
      <p:ext uri="{BB962C8B-B14F-4D97-AF65-F5344CB8AC3E}">
        <p14:creationId xmlns:p14="http://schemas.microsoft.com/office/powerpoint/2010/main" val="1505874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3</a:t>
            </a:r>
          </a:p>
        </p:txBody>
      </p:sp>
      <p:sp>
        <p:nvSpPr>
          <p:cNvPr id="3" name="Pladsholder til indhold 2"/>
          <p:cNvSpPr>
            <a:spLocks noGrp="1"/>
          </p:cNvSpPr>
          <p:nvPr>
            <p:ph idx="1"/>
          </p:nvPr>
        </p:nvSpPr>
        <p:spPr/>
        <p:txBody>
          <a:bodyPr>
            <a:normAutofit/>
          </a:bodyPr>
          <a:lstStyle/>
          <a:p>
            <a:pPr marL="0" indent="0">
              <a:buNone/>
            </a:pPr>
            <a:r>
              <a:rPr lang="en-US" sz="2000" dirty="0"/>
              <a:t>How can I design a new website for THE XX AGENCY, INC which will solve all the problems above and match all the requirements set forth by THE XX AGENCY, INC? I broke it down into smaller problems as follows: </a:t>
            </a:r>
            <a:endParaRPr lang="da-DK" sz="2000" dirty="0"/>
          </a:p>
          <a:p>
            <a:pPr marL="0" indent="0">
              <a:buNone/>
            </a:pPr>
            <a:r>
              <a:rPr lang="en-US" sz="2000" dirty="0"/>
              <a:t>•	What does my client want for their website? </a:t>
            </a:r>
            <a:endParaRPr lang="da-DK" sz="2000" dirty="0"/>
          </a:p>
          <a:p>
            <a:pPr marL="0" indent="0">
              <a:buNone/>
            </a:pPr>
            <a:r>
              <a:rPr lang="en-US" sz="2000" dirty="0"/>
              <a:t>•	How can I manage the Domain name for THE XX AGENCY, INC? </a:t>
            </a:r>
            <a:endParaRPr lang="da-DK" sz="2000" dirty="0"/>
          </a:p>
          <a:p>
            <a:pPr marL="0" indent="0">
              <a:buNone/>
            </a:pPr>
            <a:r>
              <a:rPr lang="en-US" sz="2000" dirty="0"/>
              <a:t>•	What kind of design style should I create for THE XX AGENCY, INC? </a:t>
            </a:r>
            <a:endParaRPr lang="da-DK" sz="2000" dirty="0"/>
          </a:p>
          <a:p>
            <a:pPr marL="0" indent="0">
              <a:buNone/>
            </a:pPr>
            <a:r>
              <a:rPr lang="en-US" sz="2000" dirty="0"/>
              <a:t>•	Who is my client (THE XX AGENCY, INC)’s audience, target group, and 	how can I define them?</a:t>
            </a:r>
            <a:endParaRPr lang="da-DK" sz="2000" dirty="0"/>
          </a:p>
          <a:p>
            <a:pPr marL="0" indent="0">
              <a:buNone/>
            </a:pPr>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28</a:t>
            </a:fld>
            <a:endParaRPr lang="da-DK"/>
          </a:p>
        </p:txBody>
      </p:sp>
    </p:spTree>
    <p:extLst>
      <p:ext uri="{BB962C8B-B14F-4D97-AF65-F5344CB8AC3E}">
        <p14:creationId xmlns:p14="http://schemas.microsoft.com/office/powerpoint/2010/main" val="27658675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4</a:t>
            </a:r>
          </a:p>
        </p:txBody>
      </p:sp>
      <p:sp>
        <p:nvSpPr>
          <p:cNvPr id="3" name="Pladsholder til indhold 2"/>
          <p:cNvSpPr>
            <a:spLocks noGrp="1"/>
          </p:cNvSpPr>
          <p:nvPr>
            <p:ph idx="1"/>
          </p:nvPr>
        </p:nvSpPr>
        <p:spPr/>
        <p:txBody>
          <a:bodyPr>
            <a:normAutofit/>
          </a:bodyPr>
          <a:lstStyle/>
          <a:p>
            <a:pPr marL="0" indent="0">
              <a:buNone/>
            </a:pPr>
            <a:r>
              <a:rPr lang="en-US" sz="2800"/>
              <a:t>Which development tool is the most efficient for developing Apps for Android-based smartphones?</a:t>
            </a:r>
            <a:endParaRPr lang="da-DK" sz="280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29</a:t>
            </a:fld>
            <a:endParaRPr lang="da-DK"/>
          </a:p>
        </p:txBody>
      </p:sp>
    </p:spTree>
    <p:extLst>
      <p:ext uri="{BB962C8B-B14F-4D97-AF65-F5344CB8AC3E}">
        <p14:creationId xmlns:p14="http://schemas.microsoft.com/office/powerpoint/2010/main" val="327039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a:t>Purpose:</a:t>
            </a:r>
          </a:p>
          <a:p>
            <a:endParaRPr lang="da-DK" sz="3600" dirty="0"/>
          </a:p>
          <a:p>
            <a:pPr marL="0" indent="0">
              <a:buNone/>
            </a:pPr>
            <a:r>
              <a:rPr lang="da-DK" sz="7200" dirty="0" err="1">
                <a:solidFill>
                  <a:srgbClr val="C00000"/>
                </a:solidFill>
              </a:rPr>
              <a:t>Enable</a:t>
            </a:r>
            <a:r>
              <a:rPr lang="da-DK" sz="7200" dirty="0">
                <a:solidFill>
                  <a:srgbClr val="C00000"/>
                </a:solidFill>
              </a:rPr>
              <a:t> </a:t>
            </a:r>
            <a:r>
              <a:rPr lang="da-DK" sz="7200" dirty="0" err="1">
                <a:solidFill>
                  <a:srgbClr val="C00000"/>
                </a:solidFill>
              </a:rPr>
              <a:t>you</a:t>
            </a:r>
            <a:r>
              <a:rPr lang="da-DK" sz="7200" dirty="0">
                <a:solidFill>
                  <a:srgbClr val="C00000"/>
                </a:solidFill>
              </a:rPr>
              <a:t> to </a:t>
            </a:r>
            <a:r>
              <a:rPr lang="da-DK" sz="7200" dirty="0" err="1">
                <a:solidFill>
                  <a:srgbClr val="C00000"/>
                </a:solidFill>
              </a:rPr>
              <a:t>write</a:t>
            </a:r>
            <a:r>
              <a:rPr lang="da-DK" sz="7200" dirty="0">
                <a:solidFill>
                  <a:srgbClr val="C00000"/>
                </a:solidFill>
              </a:rPr>
              <a:t> a </a:t>
            </a:r>
            <a:r>
              <a:rPr lang="da-DK" sz="7200" dirty="0" err="1">
                <a:solidFill>
                  <a:srgbClr val="C00000"/>
                </a:solidFill>
              </a:rPr>
              <a:t>better</a:t>
            </a:r>
            <a:r>
              <a:rPr lang="da-DK" sz="7200" dirty="0">
                <a:solidFill>
                  <a:srgbClr val="C00000"/>
                </a:solidFill>
              </a:rPr>
              <a:t> dissertation!</a:t>
            </a:r>
          </a:p>
          <a:p>
            <a:r>
              <a:rPr lang="da-DK" sz="2800" dirty="0" err="1"/>
              <a:t>Better</a:t>
            </a:r>
            <a:r>
              <a:rPr lang="da-DK" sz="2800" dirty="0"/>
              <a:t>, </a:t>
            </a:r>
            <a:r>
              <a:rPr lang="da-DK" sz="2800" dirty="0" err="1"/>
              <a:t>according</a:t>
            </a:r>
            <a:r>
              <a:rPr lang="da-DK" sz="2800" dirty="0"/>
              <a:t> to the </a:t>
            </a:r>
            <a:r>
              <a:rPr lang="da-DK" sz="2800" dirty="0" err="1"/>
              <a:t>requirements</a:t>
            </a:r>
            <a:r>
              <a:rPr lang="da-DK" sz="2800" dirty="0"/>
              <a:t> in the curriculum</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a:t>
            </a:fld>
            <a:endParaRPr lang="da-DK"/>
          </a:p>
        </p:txBody>
      </p:sp>
    </p:spTree>
    <p:extLst>
      <p:ext uri="{BB962C8B-B14F-4D97-AF65-F5344CB8AC3E}">
        <p14:creationId xmlns:p14="http://schemas.microsoft.com/office/powerpoint/2010/main" val="3403824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5</a:t>
            </a:r>
          </a:p>
        </p:txBody>
      </p:sp>
      <p:sp>
        <p:nvSpPr>
          <p:cNvPr id="3" name="Pladsholder til indhold 2"/>
          <p:cNvSpPr>
            <a:spLocks noGrp="1"/>
          </p:cNvSpPr>
          <p:nvPr>
            <p:ph idx="1"/>
          </p:nvPr>
        </p:nvSpPr>
        <p:spPr/>
        <p:txBody>
          <a:bodyPr>
            <a:normAutofit/>
          </a:bodyPr>
          <a:lstStyle/>
          <a:p>
            <a:pPr marL="0" indent="0">
              <a:buNone/>
            </a:pPr>
            <a:r>
              <a:rPr lang="en-US" sz="2800"/>
              <a:t>How can we develop an App for tracking daily food consumption by using the Eclipse development tool and the Android SDK?</a:t>
            </a:r>
            <a:endParaRPr lang="da-DK" sz="280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30</a:t>
            </a:fld>
            <a:endParaRPr lang="da-DK"/>
          </a:p>
        </p:txBody>
      </p:sp>
    </p:spTree>
    <p:extLst>
      <p:ext uri="{BB962C8B-B14F-4D97-AF65-F5344CB8AC3E}">
        <p14:creationId xmlns:p14="http://schemas.microsoft.com/office/powerpoint/2010/main" val="6636779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6</a:t>
            </a:r>
          </a:p>
        </p:txBody>
      </p:sp>
      <p:sp>
        <p:nvSpPr>
          <p:cNvPr id="3" name="Pladsholder til indhold 2"/>
          <p:cNvSpPr>
            <a:spLocks noGrp="1"/>
          </p:cNvSpPr>
          <p:nvPr>
            <p:ph idx="1"/>
          </p:nvPr>
        </p:nvSpPr>
        <p:spPr/>
        <p:txBody>
          <a:bodyPr/>
          <a:lstStyle/>
          <a:p>
            <a:pPr marL="0" indent="0">
              <a:buNone/>
            </a:pPr>
            <a:r>
              <a:rPr lang="en-US" sz="2800"/>
              <a:t>SCRUM is currently a very popular development methodology. But does it really provide concrete benefits compared to more traditional development methodologies?</a:t>
            </a:r>
            <a:endParaRPr lang="da-DK" sz="2800"/>
          </a:p>
          <a:p>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31</a:t>
            </a:fld>
            <a:endParaRPr lang="da-DK"/>
          </a:p>
        </p:txBody>
      </p:sp>
    </p:spTree>
    <p:extLst>
      <p:ext uri="{BB962C8B-B14F-4D97-AF65-F5344CB8AC3E}">
        <p14:creationId xmlns:p14="http://schemas.microsoft.com/office/powerpoint/2010/main" val="31958908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7</a:t>
            </a:r>
          </a:p>
        </p:txBody>
      </p:sp>
      <p:sp>
        <p:nvSpPr>
          <p:cNvPr id="3" name="Pladsholder til indhold 2"/>
          <p:cNvSpPr>
            <a:spLocks noGrp="1"/>
          </p:cNvSpPr>
          <p:nvPr>
            <p:ph idx="1"/>
          </p:nvPr>
        </p:nvSpPr>
        <p:spPr/>
        <p:txBody>
          <a:bodyPr>
            <a:normAutofit fontScale="70000" lnSpcReduction="20000"/>
          </a:bodyPr>
          <a:lstStyle/>
          <a:p>
            <a:pPr marL="0" indent="0">
              <a:buNone/>
            </a:pPr>
            <a:r>
              <a:rPr lang="en-US" sz="2600"/>
              <a:t>In a former implementation process I have done for a school I had to make an administration system (a web application). I found myself in a totally new experience talking about Web Development. My mayor task in that school was to have a successful manipulation of data from the web application I was developing for them to a new database using MySQL server. But to create a new database connection for each client request can be very time-consuming, especially if the application continuously receives a large number of requests. The most efficient way I found at that time to implement communication between the server and database, was to set up a database connection pool which led me to use JSTL technology in order to manipulate data in the database with SQL tags.</a:t>
            </a:r>
            <a:endParaRPr lang="da-DK" sz="2600"/>
          </a:p>
          <a:p>
            <a:pPr marL="0" indent="0">
              <a:buNone/>
            </a:pPr>
            <a:r>
              <a:rPr lang="en-US" sz="2600"/>
              <a:t>Such system with JSTL is capable of manipulating data but it does the job with at least 2 pages loaded in a browser. It would be great to do the job in just one page but how could a system or web application manage to manipulate data in just one page? And if it is possible what technology does the job? Ajax seems to be an alternative. </a:t>
            </a:r>
            <a:endParaRPr lang="da-DK" sz="2600"/>
          </a:p>
          <a:p>
            <a:pPr marL="0" indent="0">
              <a:buNone/>
            </a:pPr>
            <a:r>
              <a:rPr lang="en-US" sz="2600"/>
              <a:t> </a:t>
            </a:r>
            <a:endParaRPr lang="da-DK" sz="2600"/>
          </a:p>
          <a:p>
            <a:pPr marL="0" indent="0">
              <a:buNone/>
            </a:pPr>
            <a:r>
              <a:rPr lang="en-US" sz="2600"/>
              <a:t>Therefore my main question is:</a:t>
            </a:r>
            <a:endParaRPr lang="da-DK" sz="2600"/>
          </a:p>
          <a:p>
            <a:pPr marL="0" indent="0">
              <a:buNone/>
            </a:pPr>
            <a:r>
              <a:rPr lang="en-US" sz="2600" b="1"/>
              <a:t> </a:t>
            </a:r>
            <a:endParaRPr lang="da-DK" sz="2600"/>
          </a:p>
          <a:p>
            <a:pPr marL="0" indent="0">
              <a:buNone/>
            </a:pPr>
            <a:r>
              <a:rPr lang="en-US" sz="2600" b="1"/>
              <a:t>Can a database be manipulated in one page with Ajax?</a:t>
            </a:r>
            <a:endParaRPr lang="da-DK" sz="2600"/>
          </a:p>
          <a:p>
            <a:pPr marL="0" indent="0">
              <a:buNone/>
            </a:pPr>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32</a:t>
            </a:fld>
            <a:endParaRPr lang="da-DK"/>
          </a:p>
        </p:txBody>
      </p:sp>
    </p:spTree>
    <p:extLst>
      <p:ext uri="{BB962C8B-B14F-4D97-AF65-F5344CB8AC3E}">
        <p14:creationId xmlns:p14="http://schemas.microsoft.com/office/powerpoint/2010/main" val="2478003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8</a:t>
            </a:r>
          </a:p>
        </p:txBody>
      </p:sp>
      <p:sp>
        <p:nvSpPr>
          <p:cNvPr id="3" name="Pladsholder til indhold 2"/>
          <p:cNvSpPr>
            <a:spLocks noGrp="1"/>
          </p:cNvSpPr>
          <p:nvPr>
            <p:ph idx="1"/>
          </p:nvPr>
        </p:nvSpPr>
        <p:spPr/>
        <p:txBody>
          <a:bodyPr>
            <a:normAutofit fontScale="47500" lnSpcReduction="20000"/>
          </a:bodyPr>
          <a:lstStyle/>
          <a:p>
            <a:pPr marL="0" indent="0">
              <a:buNone/>
            </a:pPr>
            <a:r>
              <a:rPr lang="en-US"/>
              <a:t>Friends of XX House are a group of volunteers based in the North West of England, and run a support group for a large children's charity "XX House".   The organization consists of roughly 12 committee members and hundreds of volunteers.  </a:t>
            </a:r>
            <a:endParaRPr lang="da-DK"/>
          </a:p>
          <a:p>
            <a:pPr marL="0" indent="0">
              <a:buNone/>
            </a:pPr>
            <a:r>
              <a:rPr lang="en-US"/>
              <a:t>The group organizes and attends many events throughout the year to raise money and awareness for XX House.  XX House is a large children's hospice for severely disabled children.  They however only receive 8% of their 3 million required funding through the government grants.  The charity relies on voluntary groups to help raise money and keep the charity running.  An organization such as this would require a high quality website to help persuade people to join, raise awareness and donate to their cause.</a:t>
            </a:r>
            <a:endParaRPr lang="da-DK"/>
          </a:p>
          <a:p>
            <a:pPr marL="0" indent="0">
              <a:buNone/>
            </a:pPr>
            <a:r>
              <a:rPr lang="en-US"/>
              <a:t>Friends of XX House require the website to publish, advertise and expand their group image online to attract attention and volunteers.  </a:t>
            </a:r>
            <a:endParaRPr lang="da-DK"/>
          </a:p>
          <a:p>
            <a:pPr marL="0" indent="0">
              <a:buNone/>
            </a:pPr>
            <a:r>
              <a:rPr lang="en-US"/>
              <a:t>There are many problems one faces when designing and building websites.  These can be split into two categories.  Design and Development principles.</a:t>
            </a:r>
            <a:endParaRPr lang="da-DK"/>
          </a:p>
          <a:p>
            <a:pPr marL="0" indent="0">
              <a:buNone/>
            </a:pPr>
            <a:r>
              <a:rPr lang="en-US"/>
              <a:t>Design principles cover all design related aspects, such as target audiences, requirements, layouts, devices to be used, colors, fonts, graphics, images etc.</a:t>
            </a:r>
            <a:endParaRPr lang="da-DK"/>
          </a:p>
          <a:p>
            <a:pPr marL="0" indent="0">
              <a:buNone/>
            </a:pPr>
            <a:r>
              <a:rPr lang="en-US"/>
              <a:t>Development principles cover technological areas such as what CMS should be used, or what functionality it should be programmed in, what database is required, information architecture etc.</a:t>
            </a:r>
            <a:endParaRPr lang="da-DK"/>
          </a:p>
          <a:p>
            <a:pPr marL="0" indent="0">
              <a:buNone/>
            </a:pPr>
            <a:r>
              <a:rPr lang="en-US"/>
              <a:t>A client interview was arranged so I could find out what exactly Friends of XX required in the website.  (See Appendix for full interview)</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33</a:t>
            </a:fld>
            <a:endParaRPr lang="da-DK"/>
          </a:p>
        </p:txBody>
      </p:sp>
    </p:spTree>
    <p:extLst>
      <p:ext uri="{BB962C8B-B14F-4D97-AF65-F5344CB8AC3E}">
        <p14:creationId xmlns:p14="http://schemas.microsoft.com/office/powerpoint/2010/main" val="66652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9</a:t>
            </a:r>
          </a:p>
        </p:txBody>
      </p:sp>
      <p:sp>
        <p:nvSpPr>
          <p:cNvPr id="3" name="Pladsholder til indhold 2"/>
          <p:cNvSpPr>
            <a:spLocks noGrp="1"/>
          </p:cNvSpPr>
          <p:nvPr>
            <p:ph idx="1"/>
          </p:nvPr>
        </p:nvSpPr>
        <p:spPr/>
        <p:txBody>
          <a:bodyPr>
            <a:normAutofit fontScale="47500" lnSpcReduction="20000"/>
          </a:bodyPr>
          <a:lstStyle/>
          <a:p>
            <a:pPr marL="0" indent="0">
              <a:buNone/>
            </a:pPr>
            <a:r>
              <a:rPr lang="en-US"/>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a:p>
          <a:p>
            <a:pPr marL="0" indent="0">
              <a:buNone/>
            </a:pPr>
            <a:r>
              <a:rPr lang="en-US"/>
              <a:t>Customers  face  problems  of  without  category  food,  delivery  or  take  away  time,  payment options and order confirmation.</a:t>
            </a:r>
            <a:br>
              <a:rPr lang="en-US"/>
            </a:br>
            <a:endParaRPr lang="da-DK"/>
          </a:p>
          <a:p>
            <a:pPr marL="0" indent="0">
              <a:buNone/>
            </a:pPr>
            <a:r>
              <a:rPr lang="en-US"/>
              <a:t>Research questions:</a:t>
            </a:r>
            <a:endParaRPr lang="da-DK"/>
          </a:p>
          <a:p>
            <a:pPr marL="0" indent="0">
              <a:buNone/>
            </a:pPr>
            <a:r>
              <a:rPr lang="en-US"/>
              <a:t>This project is developed to solve following questions:</a:t>
            </a:r>
            <a:endParaRPr lang="da-DK"/>
          </a:p>
          <a:p>
            <a:r>
              <a:rPr lang="en-US"/>
              <a:t>What is the advantage and disadvantage between ‘Real Shop’ and ‘Web shop’?</a:t>
            </a:r>
            <a:endParaRPr lang="da-DK"/>
          </a:p>
          <a:p>
            <a:r>
              <a:rPr lang="en-US"/>
              <a:t>How to build web shop and choose right CMS system?</a:t>
            </a:r>
            <a:endParaRPr lang="da-DK"/>
          </a:p>
          <a:p>
            <a:r>
              <a:rPr lang="en-US"/>
              <a:t>How  to  make  a  better  website  to  responsive  design  and  enhance  users  interface developed?</a:t>
            </a:r>
            <a:endParaRPr lang="da-DK"/>
          </a:p>
          <a:p>
            <a:r>
              <a:rPr lang="en-US"/>
              <a:t>Which functions are most important and could be best used in this project?</a:t>
            </a:r>
            <a:endParaRPr lang="da-DK"/>
          </a:p>
          <a:p>
            <a:r>
              <a:rPr lang="en-US"/>
              <a:t>How can we gain user faith?</a:t>
            </a:r>
            <a:endParaRPr lang="da-DK"/>
          </a:p>
          <a:p>
            <a:r>
              <a:rPr lang="en-US"/>
              <a:t>What does my client want for their website?</a:t>
            </a:r>
            <a:endParaRPr lang="da-DK"/>
          </a:p>
          <a:p>
            <a:r>
              <a:rPr lang="en-US"/>
              <a:t>What kind of design style should I create for home page, product page, shipping option, payment option etc.?</a:t>
            </a:r>
            <a:endParaRPr lang="da-DK"/>
          </a:p>
          <a:p>
            <a:r>
              <a:rPr lang="en-US"/>
              <a:t>Which E-commerce CMS tools, technology, Shipping module, Payment Module should I use?</a:t>
            </a:r>
            <a:endParaRPr lang="da-DK"/>
          </a:p>
          <a:p>
            <a:r>
              <a:rPr lang="en-US"/>
              <a:t>How can I manage the web developing process (or Develop cycle)?</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34</a:t>
            </a:fld>
            <a:endParaRPr lang="da-DK"/>
          </a:p>
        </p:txBody>
      </p:sp>
    </p:spTree>
    <p:extLst>
      <p:ext uri="{BB962C8B-B14F-4D97-AF65-F5344CB8AC3E}">
        <p14:creationId xmlns:p14="http://schemas.microsoft.com/office/powerpoint/2010/main" val="7945128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10</a:t>
            </a:r>
            <a:endParaRPr lang="en-US" dirty="0"/>
          </a:p>
        </p:txBody>
      </p:sp>
      <p:sp>
        <p:nvSpPr>
          <p:cNvPr id="3" name="Pladsholder til indhold 2"/>
          <p:cNvSpPr>
            <a:spLocks noGrp="1"/>
          </p:cNvSpPr>
          <p:nvPr>
            <p:ph idx="1"/>
          </p:nvPr>
        </p:nvSpPr>
        <p:spPr/>
        <p:txBody>
          <a:bodyPr>
            <a:normAutofit/>
          </a:bodyPr>
          <a:lstStyle/>
          <a:p>
            <a:r>
              <a:rPr lang="da-DK" dirty="0" err="1"/>
              <a:t>What</a:t>
            </a:r>
            <a:r>
              <a:rPr lang="da-DK" dirty="0"/>
              <a:t> is </a:t>
            </a:r>
            <a:r>
              <a:rPr lang="da-DK" dirty="0" err="1"/>
              <a:t>Behaviour</a:t>
            </a:r>
            <a:r>
              <a:rPr lang="da-DK" dirty="0"/>
              <a:t> Driven Development and </a:t>
            </a:r>
            <a:r>
              <a:rPr lang="da-DK" dirty="0" err="1"/>
              <a:t>which</a:t>
            </a:r>
            <a:r>
              <a:rPr lang="da-DK" dirty="0"/>
              <a:t> </a:t>
            </a:r>
            <a:r>
              <a:rPr lang="da-DK" dirty="0" err="1"/>
              <a:t>are</a:t>
            </a:r>
            <a:r>
              <a:rPr lang="da-DK" dirty="0"/>
              <a:t> </a:t>
            </a:r>
            <a:r>
              <a:rPr lang="da-DK" dirty="0" err="1"/>
              <a:t>its</a:t>
            </a:r>
            <a:r>
              <a:rPr lang="da-DK" dirty="0"/>
              <a:t> </a:t>
            </a:r>
            <a:r>
              <a:rPr lang="da-DK" dirty="0" err="1"/>
              <a:t>underlying</a:t>
            </a:r>
            <a:r>
              <a:rPr lang="da-DK" dirty="0"/>
              <a:t> </a:t>
            </a:r>
            <a:r>
              <a:rPr lang="da-DK" dirty="0" err="1"/>
              <a:t>assumptions</a:t>
            </a:r>
            <a:r>
              <a:rPr lang="da-DK" dirty="0"/>
              <a:t>?</a:t>
            </a:r>
          </a:p>
          <a:p>
            <a:r>
              <a:rPr lang="da-DK" dirty="0" err="1"/>
              <a:t>What</a:t>
            </a:r>
            <a:r>
              <a:rPr lang="da-DK" dirty="0"/>
              <a:t> </a:t>
            </a:r>
            <a:r>
              <a:rPr lang="da-DK" dirty="0" err="1"/>
              <a:t>are</a:t>
            </a:r>
            <a:r>
              <a:rPr lang="da-DK" dirty="0"/>
              <a:t> the </a:t>
            </a:r>
            <a:r>
              <a:rPr lang="da-DK" dirty="0" err="1"/>
              <a:t>benefits</a:t>
            </a:r>
            <a:r>
              <a:rPr lang="da-DK" dirty="0"/>
              <a:t> </a:t>
            </a:r>
            <a:r>
              <a:rPr lang="da-DK" dirty="0" err="1"/>
              <a:t>when</a:t>
            </a:r>
            <a:r>
              <a:rPr lang="da-DK" dirty="0"/>
              <a:t> developers </a:t>
            </a:r>
            <a:r>
              <a:rPr lang="da-DK" dirty="0" err="1"/>
              <a:t>use</a:t>
            </a:r>
            <a:r>
              <a:rPr lang="da-DK" dirty="0"/>
              <a:t> </a:t>
            </a:r>
            <a:r>
              <a:rPr lang="da-DK" dirty="0" err="1"/>
              <a:t>Behavior</a:t>
            </a:r>
            <a:r>
              <a:rPr lang="da-DK" dirty="0"/>
              <a:t> Driven Development? </a:t>
            </a:r>
          </a:p>
          <a:p>
            <a:r>
              <a:rPr lang="da-DK" dirty="0" err="1"/>
              <a:t>What</a:t>
            </a:r>
            <a:r>
              <a:rPr lang="da-DK" dirty="0"/>
              <a:t> is </a:t>
            </a:r>
            <a:r>
              <a:rPr lang="da-DK" dirty="0" err="1"/>
              <a:t>behaviour</a:t>
            </a:r>
            <a:r>
              <a:rPr lang="da-DK" dirty="0"/>
              <a:t> driven </a:t>
            </a:r>
            <a:r>
              <a:rPr lang="da-DK" dirty="0" err="1"/>
              <a:t>development</a:t>
            </a:r>
            <a:r>
              <a:rPr lang="da-DK" dirty="0"/>
              <a:t> in a </a:t>
            </a:r>
            <a:r>
              <a:rPr lang="da-DK" dirty="0" err="1"/>
              <a:t>methodology</a:t>
            </a:r>
            <a:r>
              <a:rPr lang="da-DK" dirty="0"/>
              <a:t> </a:t>
            </a:r>
            <a:r>
              <a:rPr lang="da-DK" dirty="0" err="1"/>
              <a:t>perspective</a:t>
            </a:r>
            <a:r>
              <a:rPr lang="da-DK" dirty="0"/>
              <a:t>?</a:t>
            </a:r>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35</a:t>
            </a:fld>
            <a:endParaRPr lang="da-DK"/>
          </a:p>
        </p:txBody>
      </p:sp>
    </p:spTree>
    <p:extLst>
      <p:ext uri="{BB962C8B-B14F-4D97-AF65-F5344CB8AC3E}">
        <p14:creationId xmlns:p14="http://schemas.microsoft.com/office/powerpoint/2010/main" val="37521788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 </a:t>
            </a:r>
            <a:r>
              <a:rPr lang="da-DK" dirty="0" err="1"/>
              <a:t>exercise</a:t>
            </a:r>
            <a:endParaRPr lang="en-US" dirty="0"/>
          </a:p>
        </p:txBody>
      </p:sp>
      <p:sp>
        <p:nvSpPr>
          <p:cNvPr id="3" name="Pladsholder til indhold 2"/>
          <p:cNvSpPr>
            <a:spLocks noGrp="1"/>
          </p:cNvSpPr>
          <p:nvPr>
            <p:ph idx="1"/>
          </p:nvPr>
        </p:nvSpPr>
        <p:spPr/>
        <p:txBody>
          <a:bodyPr/>
          <a:lstStyle/>
          <a:p>
            <a:r>
              <a:rPr lang="da-DK" dirty="0"/>
              <a:t>You </a:t>
            </a:r>
            <a:r>
              <a:rPr lang="da-DK" dirty="0" err="1"/>
              <a:t>will</a:t>
            </a:r>
            <a:r>
              <a:rPr lang="da-DK" dirty="0"/>
              <a:t> </a:t>
            </a:r>
            <a:r>
              <a:rPr lang="da-DK" dirty="0" err="1"/>
              <a:t>be</a:t>
            </a:r>
            <a:r>
              <a:rPr lang="da-DK" dirty="0"/>
              <a:t> given a </a:t>
            </a:r>
            <a:r>
              <a:rPr lang="da-DK" dirty="0" err="1"/>
              <a:t>very</a:t>
            </a:r>
            <a:r>
              <a:rPr lang="da-DK" dirty="0"/>
              <a:t> </a:t>
            </a:r>
            <a:r>
              <a:rPr lang="da-DK" dirty="0" err="1"/>
              <a:t>high-level</a:t>
            </a:r>
            <a:r>
              <a:rPr lang="da-DK" dirty="0"/>
              <a:t> </a:t>
            </a:r>
            <a:r>
              <a:rPr lang="da-DK" dirty="0" err="1"/>
              <a:t>claim</a:t>
            </a:r>
            <a:r>
              <a:rPr lang="da-DK" dirty="0"/>
              <a:t>…</a:t>
            </a:r>
          </a:p>
          <a:p>
            <a:r>
              <a:rPr lang="da-DK" dirty="0" err="1"/>
              <a:t>Your</a:t>
            </a:r>
            <a:r>
              <a:rPr lang="da-DK" dirty="0"/>
              <a:t> job is to</a:t>
            </a:r>
          </a:p>
          <a:p>
            <a:pPr lvl="1"/>
            <a:r>
              <a:rPr lang="da-DK" dirty="0" err="1"/>
              <a:t>Formulate</a:t>
            </a:r>
            <a:r>
              <a:rPr lang="da-DK" dirty="0"/>
              <a:t> a ”</a:t>
            </a:r>
            <a:r>
              <a:rPr lang="da-DK" dirty="0" err="1"/>
              <a:t>good</a:t>
            </a:r>
            <a:r>
              <a:rPr lang="da-DK" dirty="0"/>
              <a:t>” </a:t>
            </a:r>
            <a:r>
              <a:rPr lang="da-DK" b="1" dirty="0"/>
              <a:t>problem definition </a:t>
            </a:r>
            <a:r>
              <a:rPr lang="da-DK" dirty="0"/>
              <a:t>for </a:t>
            </a:r>
            <a:r>
              <a:rPr lang="da-DK" dirty="0" err="1"/>
              <a:t>investigating</a:t>
            </a:r>
            <a:r>
              <a:rPr lang="da-DK" dirty="0"/>
              <a:t> the </a:t>
            </a:r>
            <a:r>
              <a:rPr lang="da-DK" dirty="0" err="1"/>
              <a:t>claim</a:t>
            </a:r>
            <a:endParaRPr lang="da-DK" dirty="0"/>
          </a:p>
          <a:p>
            <a:pPr lvl="1"/>
            <a:r>
              <a:rPr lang="da-DK" dirty="0" err="1"/>
              <a:t>Define</a:t>
            </a:r>
            <a:r>
              <a:rPr lang="da-DK" dirty="0"/>
              <a:t> a ‘</a:t>
            </a:r>
            <a:r>
              <a:rPr lang="da-DK" b="1" dirty="0" err="1"/>
              <a:t>method</a:t>
            </a:r>
            <a:r>
              <a:rPr lang="da-DK" b="1" dirty="0"/>
              <a:t>’ </a:t>
            </a:r>
            <a:r>
              <a:rPr lang="da-DK" dirty="0"/>
              <a:t>(</a:t>
            </a:r>
            <a:r>
              <a:rPr lang="da-DK" dirty="0" err="1"/>
              <a:t>activities</a:t>
            </a:r>
            <a:r>
              <a:rPr lang="da-DK" dirty="0"/>
              <a:t>) </a:t>
            </a:r>
            <a:r>
              <a:rPr lang="da-DK" dirty="0" err="1"/>
              <a:t>which</a:t>
            </a:r>
            <a:r>
              <a:rPr lang="da-DK" dirty="0"/>
              <a:t> </a:t>
            </a:r>
            <a:r>
              <a:rPr lang="da-DK" dirty="0" err="1"/>
              <a:t>will</a:t>
            </a:r>
            <a:r>
              <a:rPr lang="da-DK" dirty="0"/>
              <a:t> </a:t>
            </a:r>
            <a:r>
              <a:rPr lang="da-DK" dirty="0" err="1"/>
              <a:t>enable</a:t>
            </a:r>
            <a:r>
              <a:rPr lang="da-DK" dirty="0"/>
              <a:t> </a:t>
            </a:r>
            <a:r>
              <a:rPr lang="da-DK" dirty="0" err="1"/>
              <a:t>you</a:t>
            </a:r>
            <a:r>
              <a:rPr lang="da-DK" dirty="0"/>
              <a:t> to </a:t>
            </a:r>
            <a:r>
              <a:rPr lang="da-DK" dirty="0" err="1"/>
              <a:t>actually</a:t>
            </a:r>
            <a:r>
              <a:rPr lang="da-DK" dirty="0"/>
              <a:t> </a:t>
            </a:r>
            <a:r>
              <a:rPr lang="da-DK" dirty="0" err="1"/>
              <a:t>investigate</a:t>
            </a:r>
            <a:r>
              <a:rPr lang="da-DK" dirty="0"/>
              <a:t> the </a:t>
            </a:r>
            <a:r>
              <a:rPr lang="da-DK" dirty="0" err="1"/>
              <a:t>claim</a:t>
            </a:r>
            <a:r>
              <a:rPr lang="da-DK" dirty="0"/>
              <a:t>, and </a:t>
            </a:r>
            <a:r>
              <a:rPr lang="da-DK" dirty="0" err="1"/>
              <a:t>come</a:t>
            </a:r>
            <a:r>
              <a:rPr lang="da-DK" dirty="0"/>
              <a:t> up with </a:t>
            </a:r>
            <a:r>
              <a:rPr lang="da-DK" dirty="0" err="1"/>
              <a:t>answers</a:t>
            </a:r>
            <a:r>
              <a:rPr lang="da-DK" dirty="0"/>
              <a:t> </a:t>
            </a:r>
            <a:r>
              <a:rPr lang="da-DK" dirty="0" err="1"/>
              <a:t>related</a:t>
            </a:r>
            <a:r>
              <a:rPr lang="da-DK" dirty="0"/>
              <a:t> to the problem definition</a:t>
            </a:r>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36</a:t>
            </a:fld>
            <a:endParaRPr lang="da-DK"/>
          </a:p>
        </p:txBody>
      </p:sp>
    </p:spTree>
    <p:extLst>
      <p:ext uri="{BB962C8B-B14F-4D97-AF65-F5344CB8AC3E}">
        <p14:creationId xmlns:p14="http://schemas.microsoft.com/office/powerpoint/2010/main" val="17461440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a:p>
          <a:p>
            <a:pPr marL="0" indent="0">
              <a:buNone/>
            </a:pPr>
            <a:r>
              <a:rPr lang="da-DK" sz="2400" dirty="0"/>
              <a:t>The </a:t>
            </a:r>
            <a:r>
              <a:rPr lang="da-DK" sz="2400" dirty="0" err="1"/>
              <a:t>claim</a:t>
            </a:r>
            <a:r>
              <a:rPr lang="da-DK" sz="2400" dirty="0"/>
              <a:t>:</a:t>
            </a:r>
          </a:p>
          <a:p>
            <a:pPr marL="0" indent="0" algn="ctr">
              <a:buNone/>
            </a:pPr>
            <a:r>
              <a:rPr lang="da-DK" sz="5400" b="1" dirty="0"/>
              <a:t>Beer is </a:t>
            </a:r>
            <a:r>
              <a:rPr lang="da-DK" sz="5400" b="1" dirty="0" err="1"/>
              <a:t>good</a:t>
            </a:r>
            <a:r>
              <a:rPr lang="da-DK" sz="5400" b="1" dirty="0"/>
              <a:t> for </a:t>
            </a:r>
            <a:r>
              <a:rPr lang="da-DK" sz="5400" b="1" dirty="0" err="1"/>
              <a:t>you</a:t>
            </a:r>
            <a:r>
              <a:rPr lang="da-DK" sz="5400" b="1" dirty="0"/>
              <a:t>!</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37</a:t>
            </a:fld>
            <a:endParaRPr lang="da-DK"/>
          </a:p>
        </p:txBody>
      </p:sp>
    </p:spTree>
    <p:extLst>
      <p:ext uri="{BB962C8B-B14F-4D97-AF65-F5344CB8AC3E}">
        <p14:creationId xmlns:p14="http://schemas.microsoft.com/office/powerpoint/2010/main" val="1438030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a:p>
          <a:p>
            <a:pPr marL="0" indent="0" algn="ctr">
              <a:buNone/>
            </a:pPr>
            <a:r>
              <a:rPr lang="da-DK" sz="5400" b="1"/>
              <a:t>Text Classification – the ”Quality” of report</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38</a:t>
            </a:fld>
            <a:endParaRPr lang="da-DK"/>
          </a:p>
        </p:txBody>
      </p:sp>
    </p:spTree>
    <p:extLst>
      <p:ext uri="{BB962C8B-B14F-4D97-AF65-F5344CB8AC3E}">
        <p14:creationId xmlns:p14="http://schemas.microsoft.com/office/powerpoint/2010/main" val="25658621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da-DK" dirty="0"/>
          </a:p>
        </p:txBody>
      </p:sp>
      <p:sp>
        <p:nvSpPr>
          <p:cNvPr id="3" name="Pladsholder til indhold 2"/>
          <p:cNvSpPr>
            <a:spLocks noGrp="1"/>
          </p:cNvSpPr>
          <p:nvPr>
            <p:ph idx="1"/>
          </p:nvPr>
        </p:nvSpPr>
        <p:spPr/>
        <p:txBody>
          <a:bodyPr>
            <a:normAutofit lnSpcReduction="10000"/>
          </a:bodyPr>
          <a:lstStyle/>
          <a:p>
            <a:r>
              <a:rPr lang="da-DK" dirty="0" err="1"/>
              <a:t>Questions</a:t>
            </a:r>
            <a:r>
              <a:rPr lang="da-DK" dirty="0"/>
              <a:t> </a:t>
            </a:r>
            <a:r>
              <a:rPr lang="da-DK" dirty="0" err="1"/>
              <a:t>raised</a:t>
            </a:r>
            <a:r>
              <a:rPr lang="da-DK" dirty="0"/>
              <a:t> in problem definitions </a:t>
            </a:r>
            <a:r>
              <a:rPr lang="da-DK" dirty="0" err="1"/>
              <a:t>can</a:t>
            </a:r>
            <a:r>
              <a:rPr lang="da-DK" dirty="0"/>
              <a:t> </a:t>
            </a:r>
            <a:r>
              <a:rPr lang="da-DK" dirty="0" err="1"/>
              <a:t>be</a:t>
            </a:r>
            <a:r>
              <a:rPr lang="da-DK" dirty="0"/>
              <a:t> </a:t>
            </a:r>
            <a:r>
              <a:rPr lang="da-DK" dirty="0" err="1"/>
              <a:t>classified</a:t>
            </a:r>
            <a:r>
              <a:rPr lang="da-DK" dirty="0"/>
              <a:t> </a:t>
            </a:r>
            <a:r>
              <a:rPr lang="da-DK" dirty="0" err="1"/>
              <a:t>according</a:t>
            </a:r>
            <a:r>
              <a:rPr lang="da-DK" dirty="0"/>
              <a:t> to the </a:t>
            </a:r>
            <a:r>
              <a:rPr lang="da-DK" dirty="0" err="1"/>
              <a:t>results</a:t>
            </a:r>
            <a:r>
              <a:rPr lang="da-DK" dirty="0"/>
              <a:t> in the </a:t>
            </a:r>
            <a:r>
              <a:rPr lang="da-DK" dirty="0" err="1"/>
              <a:t>report</a:t>
            </a:r>
            <a:r>
              <a:rPr lang="da-DK" dirty="0"/>
              <a:t>: </a:t>
            </a:r>
          </a:p>
          <a:p>
            <a:pPr lvl="1"/>
            <a:r>
              <a:rPr lang="da-DK" sz="3600" b="1" dirty="0"/>
              <a:t>Summary </a:t>
            </a:r>
          </a:p>
          <a:p>
            <a:pPr lvl="1"/>
            <a:r>
              <a:rPr lang="da-DK" sz="3600" b="1" dirty="0" err="1"/>
              <a:t>Evaluated</a:t>
            </a:r>
            <a:r>
              <a:rPr lang="da-DK" sz="3600" b="1" dirty="0"/>
              <a:t> summary </a:t>
            </a:r>
          </a:p>
          <a:p>
            <a:pPr lvl="1"/>
            <a:r>
              <a:rPr lang="da-DK" sz="3600" b="1" dirty="0"/>
              <a:t>Analysis</a:t>
            </a:r>
          </a:p>
          <a:p>
            <a:pPr lvl="1"/>
            <a:r>
              <a:rPr lang="da-DK" sz="3600" b="1" dirty="0" err="1"/>
              <a:t>Synthesis</a:t>
            </a:r>
            <a:endParaRPr lang="da-DK" sz="3600" b="1" dirty="0"/>
          </a:p>
          <a:p>
            <a:pPr lvl="1"/>
            <a:r>
              <a:rPr lang="da-DK" sz="3600" b="1" dirty="0"/>
              <a:t>Critical </a:t>
            </a:r>
            <a:r>
              <a:rPr lang="da-DK" sz="3600" b="1" dirty="0" err="1"/>
              <a:t>evaluation</a:t>
            </a:r>
            <a:endParaRPr lang="da-DK" sz="3600" b="1" dirty="0"/>
          </a:p>
          <a:p>
            <a:pPr lvl="1"/>
            <a:endParaRPr lang="da-DK" dirty="0"/>
          </a:p>
          <a:p>
            <a:pPr lvl="1"/>
            <a:endParaRPr lang="da-DK"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39</a:t>
            </a:fld>
            <a:endParaRPr lang="da-DK"/>
          </a:p>
        </p:txBody>
      </p:sp>
    </p:spTree>
    <p:extLst>
      <p:ext uri="{BB962C8B-B14F-4D97-AF65-F5344CB8AC3E}">
        <p14:creationId xmlns:p14="http://schemas.microsoft.com/office/powerpoint/2010/main" val="3742733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a:t>More </a:t>
            </a:r>
            <a:r>
              <a:rPr lang="da-DK" sz="3600" dirty="0" err="1"/>
              <a:t>specially</a:t>
            </a:r>
            <a:endParaRPr lang="da-DK" sz="3600" dirty="0"/>
          </a:p>
          <a:p>
            <a:pPr lvl="1"/>
            <a:r>
              <a:rPr lang="en-US" sz="3200" dirty="0"/>
              <a:t>Provide better understanding of problem definitions and method</a:t>
            </a:r>
          </a:p>
          <a:p>
            <a:pPr lvl="1"/>
            <a:r>
              <a:rPr lang="en-US" sz="3200" dirty="0"/>
              <a:t>Better understanding of various sections in a dissertation report</a:t>
            </a:r>
          </a:p>
          <a:p>
            <a:pPr lvl="1"/>
            <a:r>
              <a:rPr lang="en-US" sz="3200" dirty="0"/>
              <a:t>Facilitate the formation of groups</a:t>
            </a:r>
          </a:p>
          <a:p>
            <a:pPr lvl="1"/>
            <a:r>
              <a:rPr lang="en-US" sz="3200" dirty="0"/>
              <a:t>Provide a ”forum” for exchange of ideas, presentation and solution of problems, etc. amongst students</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a:t>
            </a:fld>
            <a:endParaRPr lang="da-DK"/>
          </a:p>
        </p:txBody>
      </p:sp>
    </p:spTree>
    <p:extLst>
      <p:ext uri="{BB962C8B-B14F-4D97-AF65-F5344CB8AC3E}">
        <p14:creationId xmlns:p14="http://schemas.microsoft.com/office/powerpoint/2010/main" val="4170880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da-DK" dirty="0"/>
          </a:p>
        </p:txBody>
      </p:sp>
      <p:sp>
        <p:nvSpPr>
          <p:cNvPr id="3" name="Pladsholder til indhold 2"/>
          <p:cNvSpPr>
            <a:spLocks noGrp="1"/>
          </p:cNvSpPr>
          <p:nvPr>
            <p:ph idx="1"/>
          </p:nvPr>
        </p:nvSpPr>
        <p:spPr/>
        <p:txBody>
          <a:bodyPr/>
          <a:lstStyle/>
          <a:p>
            <a:r>
              <a:rPr lang="en-US" b="1" dirty="0">
                <a:solidFill>
                  <a:srgbClr val="00B050"/>
                </a:solidFill>
              </a:rPr>
              <a:t>Summary</a:t>
            </a:r>
          </a:p>
          <a:p>
            <a:pPr lvl="1"/>
            <a:r>
              <a:rPr lang="en-US" dirty="0"/>
              <a:t>The result of a </a:t>
            </a:r>
            <a:r>
              <a:rPr lang="en-US" sz="4000" b="1" dirty="0">
                <a:solidFill>
                  <a:srgbClr val="FF0000"/>
                </a:solidFill>
              </a:rPr>
              <a:t>‘What is ….’-</a:t>
            </a:r>
            <a:r>
              <a:rPr lang="en-US" dirty="0"/>
              <a:t>question</a:t>
            </a:r>
          </a:p>
          <a:p>
            <a:pPr lvl="1"/>
            <a:r>
              <a:rPr lang="en-US" dirty="0"/>
              <a:t>Typically  a relatively complete reproduction of some theory</a:t>
            </a:r>
          </a:p>
          <a:p>
            <a:pPr lvl="1"/>
            <a:r>
              <a:rPr lang="en-US" dirty="0"/>
              <a:t>The structure of report sections is given by the applied literature</a:t>
            </a:r>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40</a:t>
            </a:fld>
            <a:endParaRPr lang="da-DK"/>
          </a:p>
        </p:txBody>
      </p:sp>
    </p:spTree>
    <p:extLst>
      <p:ext uri="{BB962C8B-B14F-4D97-AF65-F5344CB8AC3E}">
        <p14:creationId xmlns:p14="http://schemas.microsoft.com/office/powerpoint/2010/main" val="36353030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normAutofit fontScale="92500" lnSpcReduction="10000"/>
          </a:bodyPr>
          <a:lstStyle/>
          <a:p>
            <a:r>
              <a:rPr lang="da-DK" sz="3500" b="1" dirty="0" err="1">
                <a:solidFill>
                  <a:srgbClr val="00B050"/>
                </a:solidFill>
              </a:rPr>
              <a:t>Evaluated</a:t>
            </a:r>
            <a:r>
              <a:rPr lang="da-DK" sz="3500" b="1" dirty="0">
                <a:solidFill>
                  <a:srgbClr val="00B050"/>
                </a:solidFill>
              </a:rPr>
              <a:t> Summary &amp; Analysis</a:t>
            </a:r>
          </a:p>
          <a:p>
            <a:pPr lvl="1"/>
            <a:r>
              <a:rPr lang="en-US" dirty="0"/>
              <a:t>The result of  </a:t>
            </a:r>
            <a:r>
              <a:rPr lang="en-US" sz="4000" b="1" dirty="0">
                <a:solidFill>
                  <a:srgbClr val="FF0000"/>
                </a:solidFill>
              </a:rPr>
              <a:t>‘why is/can/will...?’-</a:t>
            </a:r>
            <a:r>
              <a:rPr lang="en-US" dirty="0"/>
              <a:t>questions</a:t>
            </a:r>
            <a:r>
              <a:rPr lang="en-US" sz="4000" b="1" dirty="0"/>
              <a:t> </a:t>
            </a:r>
          </a:p>
          <a:p>
            <a:pPr lvl="1"/>
            <a:r>
              <a:rPr lang="en-US" dirty="0"/>
              <a:t>give a survey of e.g. the structure and principles of one systems development method</a:t>
            </a:r>
          </a:p>
          <a:p>
            <a:pPr lvl="1"/>
            <a:r>
              <a:rPr lang="en-US" dirty="0"/>
              <a:t>elucidate consequences and problems in the original text, e.g. an author’s point of view on systems development</a:t>
            </a:r>
          </a:p>
          <a:p>
            <a:pPr lvl="1"/>
            <a:r>
              <a:rPr lang="en-US" dirty="0"/>
              <a:t>involve several authors to elucidate a specific paragraph</a:t>
            </a:r>
          </a:p>
          <a:p>
            <a:pPr lvl="1"/>
            <a:r>
              <a:rPr lang="en-US" dirty="0"/>
              <a:t>give examples or involve own experience </a:t>
            </a:r>
            <a:endParaRPr lang="en-US" sz="4000" b="1"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41</a:t>
            </a:fld>
            <a:endParaRPr lang="da-DK"/>
          </a:p>
        </p:txBody>
      </p:sp>
    </p:spTree>
    <p:extLst>
      <p:ext uri="{BB962C8B-B14F-4D97-AF65-F5344CB8AC3E}">
        <p14:creationId xmlns:p14="http://schemas.microsoft.com/office/powerpoint/2010/main" val="4576182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600200"/>
            <a:ext cx="8229600" cy="5069160"/>
          </a:xfrm>
        </p:spPr>
        <p:txBody>
          <a:bodyPr>
            <a:normAutofit fontScale="85000" lnSpcReduction="20000"/>
          </a:bodyPr>
          <a:lstStyle/>
          <a:p>
            <a:r>
              <a:rPr lang="da-DK" sz="5800" b="1" dirty="0">
                <a:solidFill>
                  <a:srgbClr val="00B050"/>
                </a:solidFill>
              </a:rPr>
              <a:t>Analysis (1)</a:t>
            </a:r>
          </a:p>
          <a:p>
            <a:pPr lvl="1"/>
            <a:r>
              <a:rPr lang="en-GB" sz="2900" dirty="0"/>
              <a:t>Paragraphs where the phenomenon is ‘the centre’ in the way that theory is applied in order to understand the phenomenon (The theory is not the centre).</a:t>
            </a:r>
          </a:p>
          <a:p>
            <a:pPr marL="457200" lvl="1" indent="0">
              <a:buNone/>
            </a:pPr>
            <a:r>
              <a:rPr lang="en-GB" sz="2900" dirty="0"/>
              <a:t>	</a:t>
            </a:r>
            <a:r>
              <a:rPr lang="en-GB" sz="2900" dirty="0">
                <a:solidFill>
                  <a:schemeClr val="tx2">
                    <a:lumMod val="60000"/>
                    <a:lumOff val="40000"/>
                  </a:schemeClr>
                </a:solidFill>
              </a:rPr>
              <a:t>E.g. if you face a certain problem you have never come 	up against previously (the phenomenon) and you are 	able to apply the concrete knowledge without being 	explicitly asked to do so.</a:t>
            </a:r>
            <a:endParaRPr lang="da-DK" sz="2900" dirty="0">
              <a:solidFill>
                <a:schemeClr val="tx2">
                  <a:lumMod val="60000"/>
                  <a:lumOff val="40000"/>
                </a:schemeClr>
              </a:solidFill>
            </a:endParaRPr>
          </a:p>
          <a:p>
            <a:pPr lvl="1"/>
            <a:r>
              <a:rPr lang="en-GB" sz="2900" dirty="0"/>
              <a:t>Paragraphs that, besides applying theory on empiricism, contain an independent analysis.</a:t>
            </a:r>
            <a:endParaRPr lang="da-DK" sz="2900" dirty="0"/>
          </a:p>
          <a:p>
            <a:pPr marL="457200" lvl="1" indent="0">
              <a:buNone/>
            </a:pPr>
            <a:r>
              <a:rPr lang="en-GB" sz="2900" dirty="0"/>
              <a:t>	</a:t>
            </a:r>
            <a:r>
              <a:rPr lang="en-GB" sz="2900" dirty="0">
                <a:solidFill>
                  <a:schemeClr val="tx2">
                    <a:lumMod val="60000"/>
                    <a:lumOff val="40000"/>
                  </a:schemeClr>
                </a:solidFill>
              </a:rPr>
              <a:t>For instance, if theory criteria as well as own criteria 	are used for the concept of ‘a good user interface’ 	which is utilised for an original evaluation (analysis) of 	the interfaces of concrete products.</a:t>
            </a:r>
            <a:endParaRPr lang="da-DK" sz="2900"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42</a:t>
            </a:fld>
            <a:endParaRPr lang="da-DK"/>
          </a:p>
        </p:txBody>
      </p:sp>
    </p:spTree>
    <p:extLst>
      <p:ext uri="{BB962C8B-B14F-4D97-AF65-F5344CB8AC3E}">
        <p14:creationId xmlns:p14="http://schemas.microsoft.com/office/powerpoint/2010/main" val="15742261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417638"/>
            <a:ext cx="8229600" cy="5251722"/>
          </a:xfrm>
        </p:spPr>
        <p:txBody>
          <a:bodyPr>
            <a:normAutofit fontScale="77500" lnSpcReduction="20000"/>
          </a:bodyPr>
          <a:lstStyle/>
          <a:p>
            <a:r>
              <a:rPr lang="da-DK" sz="5800" b="1" dirty="0">
                <a:solidFill>
                  <a:srgbClr val="00B050"/>
                </a:solidFill>
              </a:rPr>
              <a:t>Analysis (2)</a:t>
            </a:r>
          </a:p>
          <a:p>
            <a:pPr lvl="1"/>
            <a:r>
              <a:rPr lang="en-GB" sz="2900" dirty="0"/>
              <a:t>Paragraphs where problems, theories, data and conclusions are united. They are presented coherently - not independently and in parallel unaffected by one another.</a:t>
            </a:r>
            <a:endParaRPr lang="da-DK" sz="2900" dirty="0"/>
          </a:p>
          <a:p>
            <a:pPr marL="457200" lvl="1" indent="0">
              <a:buNone/>
            </a:pPr>
            <a:r>
              <a:rPr lang="en-GB" sz="2900" dirty="0"/>
              <a:t>	</a:t>
            </a:r>
            <a:r>
              <a:rPr lang="en-GB" sz="2900" dirty="0">
                <a:solidFill>
                  <a:schemeClr val="tx2">
                    <a:lumMod val="60000"/>
                    <a:lumOff val="40000"/>
                  </a:schemeClr>
                </a:solidFill>
              </a:rPr>
              <a:t>Project reports lacking paragraphs of this kind are often 	characterised by phrases like: ‘Superficial with a shortage of 	preparation and application of data material’, ‘Lack of 	understanding and coherence between empiricism and theory 	’or ‘Unreflective analysis’.</a:t>
            </a:r>
            <a:endParaRPr lang="da-DK" sz="2900" dirty="0">
              <a:solidFill>
                <a:schemeClr val="tx2">
                  <a:lumMod val="60000"/>
                  <a:lumOff val="40000"/>
                </a:schemeClr>
              </a:solidFill>
            </a:endParaRPr>
          </a:p>
          <a:p>
            <a:pPr lvl="1"/>
            <a:r>
              <a:rPr lang="en-GB" sz="2900" dirty="0"/>
              <a:t>Paragraphs uncovering elements in a text that are not obvious or ‘dissolve’ a phenomenon in sub elements.</a:t>
            </a:r>
            <a:endParaRPr lang="da-DK" sz="2900" dirty="0"/>
          </a:p>
          <a:p>
            <a:pPr marL="457200" lvl="1" indent="0">
              <a:buNone/>
            </a:pPr>
            <a:r>
              <a:rPr lang="en-GB" sz="2900" dirty="0"/>
              <a:t>	</a:t>
            </a:r>
            <a:r>
              <a:rPr lang="en-GB" sz="2900" dirty="0">
                <a:solidFill>
                  <a:schemeClr val="tx2">
                    <a:lumMod val="60000"/>
                    <a:lumOff val="40000"/>
                  </a:schemeClr>
                </a:solidFill>
              </a:rPr>
              <a:t>E.g. if, after an explanation of a systems development method, 	a number of transverse 	questions are being discussed to find 	the basic attitude of the method (the author) towards e.g. 	user co-operation, quality, etc.</a:t>
            </a:r>
            <a:endParaRPr lang="en-US" sz="2900" b="1"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43</a:t>
            </a:fld>
            <a:endParaRPr lang="da-DK"/>
          </a:p>
        </p:txBody>
      </p:sp>
    </p:spTree>
    <p:extLst>
      <p:ext uri="{BB962C8B-B14F-4D97-AF65-F5344CB8AC3E}">
        <p14:creationId xmlns:p14="http://schemas.microsoft.com/office/powerpoint/2010/main" val="32907705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340768"/>
            <a:ext cx="8229600" cy="5517232"/>
          </a:xfrm>
        </p:spPr>
        <p:txBody>
          <a:bodyPr>
            <a:normAutofit/>
          </a:bodyPr>
          <a:lstStyle/>
          <a:p>
            <a:r>
              <a:rPr lang="da-DK" b="1" dirty="0" err="1">
                <a:solidFill>
                  <a:srgbClr val="00B050"/>
                </a:solidFill>
              </a:rPr>
              <a:t>Synthesis</a:t>
            </a:r>
            <a:endParaRPr lang="da-DK" b="1" dirty="0">
              <a:solidFill>
                <a:srgbClr val="00B050"/>
              </a:solidFill>
            </a:endParaRPr>
          </a:p>
          <a:p>
            <a:pPr lvl="1"/>
            <a:r>
              <a:rPr lang="da-DK" dirty="0"/>
              <a:t>The </a:t>
            </a:r>
            <a:r>
              <a:rPr lang="da-DK" dirty="0" err="1"/>
              <a:t>result</a:t>
            </a:r>
            <a:r>
              <a:rPr lang="da-DK" dirty="0"/>
              <a:t> of </a:t>
            </a:r>
            <a:r>
              <a:rPr lang="en-GB" sz="4000" b="1" dirty="0">
                <a:solidFill>
                  <a:srgbClr val="FF0000"/>
                </a:solidFill>
              </a:rPr>
              <a:t>‘what consequences will it entail that...? or ‘what is the reason for....?’-</a:t>
            </a:r>
            <a:r>
              <a:rPr lang="en-GB" dirty="0">
                <a:solidFill>
                  <a:srgbClr val="FF0000"/>
                </a:solidFill>
              </a:rPr>
              <a:t> </a:t>
            </a:r>
            <a:r>
              <a:rPr lang="en-GB" dirty="0"/>
              <a:t>questions</a:t>
            </a:r>
          </a:p>
          <a:p>
            <a:pPr lvl="1"/>
            <a:r>
              <a:rPr lang="en-GB" dirty="0"/>
              <a:t>Independent text building on own analysis. E.g.:</a:t>
            </a:r>
            <a:endParaRPr lang="da-DK" dirty="0"/>
          </a:p>
          <a:p>
            <a:pPr lvl="2"/>
            <a:r>
              <a:rPr lang="en-GB" dirty="0"/>
              <a:t>By creating a text which is completely of its own </a:t>
            </a:r>
            <a:endParaRPr lang="da-DK" dirty="0"/>
          </a:p>
          <a:p>
            <a:pPr lvl="2"/>
            <a:r>
              <a:rPr lang="en-GB" dirty="0"/>
              <a:t>Through a plan for the accomplishment and the reporting of research work</a:t>
            </a:r>
            <a:endParaRPr lang="da-DK" dirty="0"/>
          </a:p>
          <a:p>
            <a:pPr lvl="2"/>
            <a:r>
              <a:rPr lang="en-GB" dirty="0"/>
              <a:t>By making generalisations. E.I. if it is possible to generate general features (theory) from concrete research results </a:t>
            </a:r>
          </a:p>
          <a:p>
            <a:pPr lvl="1"/>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44</a:t>
            </a:fld>
            <a:endParaRPr lang="da-DK"/>
          </a:p>
        </p:txBody>
      </p:sp>
    </p:spTree>
    <p:extLst>
      <p:ext uri="{BB962C8B-B14F-4D97-AF65-F5344CB8AC3E}">
        <p14:creationId xmlns:p14="http://schemas.microsoft.com/office/powerpoint/2010/main" val="30733074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b="1" dirty="0">
                <a:solidFill>
                  <a:srgbClr val="00B050"/>
                </a:solidFill>
              </a:rPr>
              <a:t>Critical Evaluation</a:t>
            </a:r>
          </a:p>
          <a:p>
            <a:pPr lvl="1"/>
            <a:r>
              <a:rPr lang="en-GB" dirty="0"/>
              <a:t>Result of </a:t>
            </a:r>
            <a:r>
              <a:rPr lang="en-GB" sz="3600" b="1" dirty="0">
                <a:solidFill>
                  <a:srgbClr val="FF0000"/>
                </a:solidFill>
              </a:rPr>
              <a:t>‘Is it possible to come up with conclusions on the basis of the analysis and considerations made concerning.... ‘- </a:t>
            </a:r>
            <a:r>
              <a:rPr lang="en-GB" dirty="0"/>
              <a:t>questions</a:t>
            </a:r>
            <a:endParaRPr lang="da-DK" dirty="0"/>
          </a:p>
          <a:p>
            <a:endParaRPr lang="da-DK" b="1" dirty="0"/>
          </a:p>
          <a:p>
            <a:pPr lvl="1"/>
            <a:endParaRPr lang="en-US" b="1"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45</a:t>
            </a:fld>
            <a:endParaRPr lang="da-DK"/>
          </a:p>
        </p:txBody>
      </p:sp>
    </p:spTree>
    <p:extLst>
      <p:ext uri="{BB962C8B-B14F-4D97-AF65-F5344CB8AC3E}">
        <p14:creationId xmlns:p14="http://schemas.microsoft.com/office/powerpoint/2010/main" val="2484954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dirty="0"/>
              <a:t>In </a:t>
            </a:r>
            <a:r>
              <a:rPr lang="da-DK" dirty="0" err="1"/>
              <a:t>order</a:t>
            </a:r>
            <a:r>
              <a:rPr lang="da-DK" dirty="0"/>
              <a:t> to </a:t>
            </a:r>
            <a:r>
              <a:rPr lang="da-DK" dirty="0" err="1"/>
              <a:t>answer</a:t>
            </a:r>
            <a:r>
              <a:rPr lang="da-DK" dirty="0"/>
              <a:t> </a:t>
            </a:r>
            <a:r>
              <a:rPr lang="da-DK" dirty="0" err="1"/>
              <a:t>questions</a:t>
            </a:r>
            <a:r>
              <a:rPr lang="da-DK" dirty="0"/>
              <a:t> at a </a:t>
            </a:r>
            <a:r>
              <a:rPr lang="da-DK" dirty="0" err="1"/>
              <a:t>certain</a:t>
            </a:r>
            <a:r>
              <a:rPr lang="da-DK" dirty="0"/>
              <a:t> </a:t>
            </a:r>
            <a:r>
              <a:rPr lang="da-DK" dirty="0" err="1"/>
              <a:t>level</a:t>
            </a:r>
            <a:r>
              <a:rPr lang="da-DK" dirty="0"/>
              <a:t>, </a:t>
            </a:r>
            <a:r>
              <a:rPr lang="da-DK" dirty="0" err="1"/>
              <a:t>you</a:t>
            </a:r>
            <a:r>
              <a:rPr lang="da-DK" dirty="0"/>
              <a:t> </a:t>
            </a:r>
            <a:r>
              <a:rPr lang="da-DK" dirty="0" err="1"/>
              <a:t>need</a:t>
            </a:r>
            <a:r>
              <a:rPr lang="da-DK" dirty="0"/>
              <a:t> to </a:t>
            </a:r>
            <a:r>
              <a:rPr lang="da-DK" dirty="0" err="1"/>
              <a:t>answer</a:t>
            </a:r>
            <a:r>
              <a:rPr lang="da-DK" dirty="0"/>
              <a:t> </a:t>
            </a:r>
            <a:r>
              <a:rPr lang="da-DK" dirty="0" err="1"/>
              <a:t>questions</a:t>
            </a:r>
            <a:r>
              <a:rPr lang="da-DK" dirty="0"/>
              <a:t> at </a:t>
            </a:r>
            <a:r>
              <a:rPr lang="da-DK" dirty="0" err="1"/>
              <a:t>underlying</a:t>
            </a:r>
            <a:r>
              <a:rPr lang="da-DK" dirty="0"/>
              <a:t> </a:t>
            </a:r>
            <a:r>
              <a:rPr lang="da-DK" dirty="0" err="1"/>
              <a:t>levels</a:t>
            </a:r>
            <a:r>
              <a:rPr lang="da-DK" dirty="0"/>
              <a:t> as </a:t>
            </a:r>
            <a:r>
              <a:rPr lang="da-DK" dirty="0" err="1"/>
              <a:t>well</a:t>
            </a:r>
            <a:endParaRPr lang="da-DK" dirty="0"/>
          </a:p>
          <a:p>
            <a:r>
              <a:rPr lang="da-DK" dirty="0" err="1"/>
              <a:t>E.g</a:t>
            </a:r>
            <a:r>
              <a:rPr lang="da-DK" dirty="0"/>
              <a:t>:</a:t>
            </a:r>
          </a:p>
          <a:p>
            <a:pPr lvl="1"/>
            <a:r>
              <a:rPr lang="da-DK" dirty="0"/>
              <a:t>Critical </a:t>
            </a:r>
            <a:r>
              <a:rPr lang="da-DK" dirty="0" err="1"/>
              <a:t>evaluation</a:t>
            </a:r>
            <a:r>
              <a:rPr lang="da-DK" dirty="0"/>
              <a:t> is </a:t>
            </a:r>
            <a:r>
              <a:rPr lang="da-DK" dirty="0" err="1"/>
              <a:t>based</a:t>
            </a:r>
            <a:r>
              <a:rPr lang="da-DK" dirty="0"/>
              <a:t> on </a:t>
            </a:r>
            <a:r>
              <a:rPr lang="da-DK" dirty="0" err="1"/>
              <a:t>synthesis</a:t>
            </a:r>
            <a:r>
              <a:rPr lang="da-DK" dirty="0"/>
              <a:t> and </a:t>
            </a:r>
            <a:r>
              <a:rPr lang="da-DK" dirty="0" err="1"/>
              <a:t>analysis</a:t>
            </a:r>
            <a:endParaRPr lang="da-DK" dirty="0"/>
          </a:p>
          <a:p>
            <a:pPr lvl="1"/>
            <a:r>
              <a:rPr lang="da-DK" dirty="0" err="1"/>
              <a:t>Evaluated</a:t>
            </a:r>
            <a:r>
              <a:rPr lang="da-DK" dirty="0"/>
              <a:t> </a:t>
            </a:r>
            <a:r>
              <a:rPr lang="da-DK" dirty="0" err="1"/>
              <a:t>summaries</a:t>
            </a:r>
            <a:r>
              <a:rPr lang="da-DK" dirty="0"/>
              <a:t> are </a:t>
            </a:r>
            <a:r>
              <a:rPr lang="da-DK" dirty="0" err="1"/>
              <a:t>based</a:t>
            </a:r>
            <a:r>
              <a:rPr lang="da-DK" dirty="0"/>
              <a:t> on </a:t>
            </a:r>
            <a:r>
              <a:rPr lang="da-DK" dirty="0" err="1"/>
              <a:t>summaries</a:t>
            </a:r>
            <a:endParaRPr lang="da-DK" dirty="0"/>
          </a:p>
          <a:p>
            <a:pPr lvl="1"/>
            <a:endParaRPr lang="da-DK" dirty="0"/>
          </a:p>
          <a:p>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46</a:t>
            </a:fld>
            <a:endParaRPr lang="da-DK"/>
          </a:p>
        </p:txBody>
      </p:sp>
    </p:spTree>
    <p:extLst>
      <p:ext uri="{BB962C8B-B14F-4D97-AF65-F5344CB8AC3E}">
        <p14:creationId xmlns:p14="http://schemas.microsoft.com/office/powerpoint/2010/main" val="1783282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pPr marL="0" indent="0">
              <a:buNone/>
            </a:pPr>
            <a:r>
              <a:rPr lang="en-GB" sz="4000" dirty="0"/>
              <a:t>In case there are a large majority of summary paragraphs in a report it is not as ‘good’ as a report including a majority of paragraphs of evaluated summaries, etc. </a:t>
            </a:r>
            <a:endParaRPr lang="da-DK" sz="4000" dirty="0"/>
          </a:p>
          <a:p>
            <a:endParaRPr lang="en-US" dirty="0"/>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47</a:t>
            </a:fld>
            <a:endParaRPr lang="da-DK"/>
          </a:p>
        </p:txBody>
      </p:sp>
    </p:spTree>
    <p:extLst>
      <p:ext uri="{BB962C8B-B14F-4D97-AF65-F5344CB8AC3E}">
        <p14:creationId xmlns:p14="http://schemas.microsoft.com/office/powerpoint/2010/main" val="37998678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 TRY!</a:t>
            </a:r>
            <a:endParaRPr lang="en-US" dirty="0"/>
          </a:p>
        </p:txBody>
      </p:sp>
      <p:sp>
        <p:nvSpPr>
          <p:cNvPr id="3" name="Pladsholder til indhold 2"/>
          <p:cNvSpPr>
            <a:spLocks noGrp="1"/>
          </p:cNvSpPr>
          <p:nvPr>
            <p:ph idx="1"/>
          </p:nvPr>
        </p:nvSpPr>
        <p:spPr/>
        <p:txBody>
          <a:bodyPr/>
          <a:lstStyle/>
          <a:p>
            <a:endParaRPr lang="en-US"/>
          </a:p>
        </p:txBody>
      </p:sp>
      <p:sp>
        <p:nvSpPr>
          <p:cNvPr id="4" name="Pladsholder til sidefod 3"/>
          <p:cNvSpPr>
            <a:spLocks noGrp="1"/>
          </p:cNvSpPr>
          <p:nvPr>
            <p:ph type="ftr" sz="quarter" idx="11"/>
          </p:nvPr>
        </p:nvSpPr>
        <p:spPr/>
        <p:txBody>
          <a:bodyPr/>
          <a:lstStyle/>
          <a:p>
            <a:r>
              <a:rPr lang="da-DK"/>
              <a:t>Dissertation course, day 1</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48</a:t>
            </a:fld>
            <a:endParaRPr lang="da-DK"/>
          </a:p>
        </p:txBody>
      </p:sp>
    </p:spTree>
    <p:extLst>
      <p:ext uri="{BB962C8B-B14F-4D97-AF65-F5344CB8AC3E}">
        <p14:creationId xmlns:p14="http://schemas.microsoft.com/office/powerpoint/2010/main" val="23530939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a:t>The role of the Supervisor</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49</a:t>
            </a:fld>
            <a:endParaRPr lang="da-DK"/>
          </a:p>
        </p:txBody>
      </p:sp>
      <p:sp>
        <p:nvSpPr>
          <p:cNvPr id="4" name="Pladsholder til sidefod 3"/>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2383479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a:t>Why…?</a:t>
            </a:r>
          </a:p>
          <a:p>
            <a:pPr lvl="1"/>
            <a:r>
              <a:rPr lang="da-DK" sz="3200"/>
              <a:t>We have seen many students being very insecure about how to write a dissertation (all phases)</a:t>
            </a:r>
          </a:p>
          <a:p>
            <a:pPr lvl="1"/>
            <a:r>
              <a:rPr lang="da-DK" sz="3200"/>
              <a:t>Many students write their dissertation alone; a group effort provides many advantages</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Tree>
    <p:extLst>
      <p:ext uri="{BB962C8B-B14F-4D97-AF65-F5344CB8AC3E}">
        <p14:creationId xmlns:p14="http://schemas.microsoft.com/office/powerpoint/2010/main" val="929685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en-US" dirty="0"/>
              <a:t>Each project (single or group) is assigned a supervisor</a:t>
            </a:r>
          </a:p>
          <a:p>
            <a:r>
              <a:rPr lang="en-US" dirty="0"/>
              <a:t>The supervisor gets 15 hours of ”credit” for supervision per student</a:t>
            </a:r>
          </a:p>
          <a:p>
            <a:r>
              <a:rPr lang="en-US" dirty="0"/>
              <a:t>This includes ALL activities related to the dissertation project + internship</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50</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732880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da-DK" sz="2800"/>
              <a:t>Discussions about project ”foundation” (topic, problem formulation, etc.)</a:t>
            </a:r>
          </a:p>
          <a:p>
            <a:r>
              <a:rPr lang="da-DK" sz="2800"/>
              <a:t>Meetings with students</a:t>
            </a:r>
          </a:p>
          <a:p>
            <a:r>
              <a:rPr lang="da-DK" sz="2800"/>
              <a:t>Preparation for meetings (review of submitted material, mail correspondence, etc.)</a:t>
            </a:r>
          </a:p>
          <a:p>
            <a:r>
              <a:rPr lang="da-DK" sz="2800"/>
              <a:t>Reading and evaluating the final dissertation</a:t>
            </a:r>
          </a:p>
          <a:p>
            <a:r>
              <a:rPr lang="da-DK" sz="2800"/>
              <a:t>Conducting the exam</a:t>
            </a:r>
          </a:p>
          <a:p>
            <a:r>
              <a:rPr lang="da-DK" sz="2800" b="1" i="1"/>
              <a:t>=&gt; the supervisor is a limited resource…</a:t>
            </a:r>
          </a:p>
          <a:p>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51</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23383270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229600" cy="4709120"/>
          </a:xfrm>
        </p:spPr>
        <p:txBody>
          <a:bodyPr/>
          <a:lstStyle/>
          <a:p>
            <a:r>
              <a:rPr lang="da-DK"/>
              <a:t>The primary abilities of a supervisor</a:t>
            </a:r>
          </a:p>
          <a:p>
            <a:pPr lvl="1"/>
            <a:r>
              <a:rPr lang="da-DK"/>
              <a:t>Discussions concerning problem formulation, overall definition of methodology, etc.</a:t>
            </a:r>
          </a:p>
          <a:p>
            <a:pPr lvl="1"/>
            <a:r>
              <a:rPr lang="da-DK"/>
              <a:t>Planning, establish priorities</a:t>
            </a:r>
          </a:p>
          <a:p>
            <a:pPr lvl="1"/>
            <a:r>
              <a:rPr lang="da-DK"/>
              <a:t>Spotting inconsistencies, subjectivity, continuity errors, etc.</a:t>
            </a:r>
          </a:p>
          <a:p>
            <a:pPr lvl="1"/>
            <a:r>
              <a:rPr lang="da-DK"/>
              <a:t>Discussions about conclusions, reflection, etc.</a:t>
            </a:r>
          </a:p>
          <a:p>
            <a:pPr lvl="1"/>
            <a:r>
              <a:rPr lang="da-DK"/>
              <a:t>Dissertation presentation and organisation in general</a:t>
            </a:r>
          </a:p>
          <a:p>
            <a:pPr lvl="1"/>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52</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42337596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229600" cy="4709120"/>
          </a:xfrm>
        </p:spPr>
        <p:txBody>
          <a:bodyPr/>
          <a:lstStyle/>
          <a:p>
            <a:r>
              <a:rPr lang="da-DK"/>
              <a:t>You can </a:t>
            </a:r>
            <a:r>
              <a:rPr lang="da-DK" u="sng"/>
              <a:t>not</a:t>
            </a:r>
            <a:r>
              <a:rPr lang="da-DK"/>
              <a:t> expect your supervisor to have</a:t>
            </a:r>
          </a:p>
          <a:p>
            <a:pPr lvl="1"/>
            <a:r>
              <a:rPr lang="da-DK"/>
              <a:t>Deep knowledge about your problem domain</a:t>
            </a:r>
          </a:p>
          <a:p>
            <a:pPr lvl="1"/>
            <a:r>
              <a:rPr lang="da-DK"/>
              <a:t>Deep knowledge about the tools and technologies you use</a:t>
            </a:r>
          </a:p>
          <a:p>
            <a:r>
              <a:rPr lang="da-DK"/>
              <a:t>Specific competencies among supervisors do of course vary…</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53</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36982037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229600" cy="4709120"/>
          </a:xfrm>
        </p:spPr>
        <p:txBody>
          <a:bodyPr/>
          <a:lstStyle/>
          <a:p>
            <a:r>
              <a:rPr lang="en-US" dirty="0"/>
              <a:t>Avoid using the supervisor for ”proofreading”</a:t>
            </a:r>
          </a:p>
          <a:p>
            <a:pPr lvl="1"/>
            <a:r>
              <a:rPr lang="en-US" dirty="0"/>
              <a:t>Checking for typing errors, grammar, etc..</a:t>
            </a:r>
          </a:p>
          <a:p>
            <a:r>
              <a:rPr lang="en-US" dirty="0"/>
              <a:t>Many other persons can do this; it is not a good investment of the supervisor’s time…</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54</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14997716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229600" cy="4709120"/>
          </a:xfrm>
        </p:spPr>
        <p:txBody>
          <a:bodyPr/>
          <a:lstStyle/>
          <a:p>
            <a:r>
              <a:rPr lang="da-DK" dirty="0"/>
              <a:t>Perhaps most </a:t>
            </a:r>
            <a:r>
              <a:rPr lang="da-DK" dirty="0" err="1"/>
              <a:t>importantly</a:t>
            </a:r>
            <a:r>
              <a:rPr lang="da-DK" dirty="0"/>
              <a:t>:</a:t>
            </a:r>
          </a:p>
          <a:p>
            <a:r>
              <a:rPr lang="da-DK" dirty="0"/>
              <a:t>The supervisor </a:t>
            </a:r>
            <a:r>
              <a:rPr lang="da-DK" dirty="0" err="1"/>
              <a:t>will</a:t>
            </a:r>
            <a:r>
              <a:rPr lang="da-DK" dirty="0"/>
              <a:t> not do the </a:t>
            </a:r>
            <a:r>
              <a:rPr lang="da-DK" dirty="0" err="1"/>
              <a:t>work</a:t>
            </a:r>
            <a:r>
              <a:rPr lang="da-DK" dirty="0"/>
              <a:t> for </a:t>
            </a:r>
            <a:r>
              <a:rPr lang="da-DK" dirty="0" err="1"/>
              <a:t>you</a:t>
            </a:r>
            <a:r>
              <a:rPr lang="da-DK" dirty="0"/>
              <a:t>!</a:t>
            </a:r>
          </a:p>
          <a:p>
            <a:r>
              <a:rPr lang="da-DK" dirty="0"/>
              <a:t>The supervisor is not </a:t>
            </a:r>
            <a:r>
              <a:rPr lang="da-DK" dirty="0" err="1"/>
              <a:t>responsible</a:t>
            </a:r>
            <a:r>
              <a:rPr lang="da-DK" dirty="0"/>
              <a:t> for </a:t>
            </a:r>
            <a:r>
              <a:rPr lang="da-DK" dirty="0" err="1"/>
              <a:t>your</a:t>
            </a:r>
            <a:r>
              <a:rPr lang="da-DK" dirty="0"/>
              <a:t> </a:t>
            </a:r>
            <a:r>
              <a:rPr lang="da-DK" dirty="0" err="1"/>
              <a:t>success</a:t>
            </a:r>
            <a:r>
              <a:rPr lang="da-DK" dirty="0"/>
              <a:t> – </a:t>
            </a:r>
            <a:r>
              <a:rPr lang="da-DK" dirty="0" err="1"/>
              <a:t>you</a:t>
            </a:r>
            <a:r>
              <a:rPr lang="da-DK" dirty="0"/>
              <a:t> </a:t>
            </a:r>
            <a:r>
              <a:rPr lang="da-DK" dirty="0" err="1"/>
              <a:t>are</a:t>
            </a:r>
            <a:r>
              <a:rPr lang="da-DK" dirty="0"/>
              <a:t>!</a:t>
            </a:r>
          </a:p>
          <a:p>
            <a:r>
              <a:rPr lang="da-DK" dirty="0"/>
              <a:t>The supervisor </a:t>
            </a:r>
            <a:r>
              <a:rPr lang="da-DK" dirty="0" err="1"/>
              <a:t>cannot</a:t>
            </a:r>
            <a:r>
              <a:rPr lang="da-DK" dirty="0"/>
              <a:t> at </a:t>
            </a:r>
            <a:r>
              <a:rPr lang="da-DK" dirty="0" err="1"/>
              <a:t>any</a:t>
            </a:r>
            <a:r>
              <a:rPr lang="da-DK" dirty="0"/>
              <a:t> point give </a:t>
            </a:r>
            <a:r>
              <a:rPr lang="da-DK" dirty="0" err="1"/>
              <a:t>any</a:t>
            </a:r>
            <a:r>
              <a:rPr lang="da-DK" dirty="0"/>
              <a:t> </a:t>
            </a:r>
            <a:r>
              <a:rPr lang="da-DK" dirty="0" err="1"/>
              <a:t>guarantees</a:t>
            </a:r>
            <a:r>
              <a:rPr lang="da-DK" dirty="0"/>
              <a:t> </a:t>
            </a:r>
            <a:r>
              <a:rPr lang="da-DK" dirty="0" err="1"/>
              <a:t>about</a:t>
            </a:r>
            <a:r>
              <a:rPr lang="da-DK" dirty="0"/>
              <a:t> the mark </a:t>
            </a:r>
            <a:r>
              <a:rPr lang="da-DK" dirty="0" err="1"/>
              <a:t>you</a:t>
            </a:r>
            <a:r>
              <a:rPr lang="da-DK" dirty="0"/>
              <a:t> </a:t>
            </a:r>
            <a:r>
              <a:rPr lang="da-DK" dirty="0" err="1"/>
              <a:t>will</a:t>
            </a:r>
            <a:r>
              <a:rPr lang="da-DK" dirty="0"/>
              <a:t> </a:t>
            </a:r>
            <a:r>
              <a:rPr lang="da-DK" dirty="0" err="1"/>
              <a:t>get</a:t>
            </a:r>
            <a:r>
              <a:rPr lang="da-DK" dirty="0"/>
              <a:t> for </a:t>
            </a:r>
            <a:r>
              <a:rPr lang="da-DK" dirty="0" err="1"/>
              <a:t>your</a:t>
            </a:r>
            <a:r>
              <a:rPr lang="da-DK" dirty="0"/>
              <a:t> dissertation </a:t>
            </a:r>
            <a:r>
              <a:rPr lang="da-DK" dirty="0" err="1"/>
              <a:t>work</a:t>
            </a:r>
            <a:r>
              <a:rPr lang="da-DK" dirty="0"/>
              <a: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55</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9785923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da-DK"/>
              <a:t>(One week before deadline): </a:t>
            </a:r>
            <a:r>
              <a:rPr lang="da-DK" i="1"/>
              <a:t>Dear supervisor, here is a first version of my report. Please tell me if there are any problems with it…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3212976"/>
            <a:ext cx="3932089" cy="2799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ladsholder til slidenummer 3"/>
          <p:cNvSpPr>
            <a:spLocks noGrp="1"/>
          </p:cNvSpPr>
          <p:nvPr>
            <p:ph type="sldNum" sz="quarter" idx="12"/>
          </p:nvPr>
        </p:nvSpPr>
        <p:spPr/>
        <p:txBody>
          <a:bodyPr/>
          <a:lstStyle/>
          <a:p>
            <a:fld id="{DAB94411-2297-4BD0-B197-35E3682289EC}" type="slidenum">
              <a:rPr lang="da-DK" smtClean="0"/>
              <a:pPr/>
              <a:t>56</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49079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229600" cy="4709120"/>
          </a:xfrm>
        </p:spPr>
        <p:txBody>
          <a:bodyPr/>
          <a:lstStyle/>
          <a:p>
            <a:r>
              <a:rPr lang="da-DK"/>
              <a:t>Usual setup (not mandatory):</a:t>
            </a:r>
          </a:p>
          <a:p>
            <a:pPr lvl="1"/>
            <a:r>
              <a:rPr lang="da-DK"/>
              <a:t>4 hours of meeting (face time), e.g. one half-hour meeting per week for the last 8 weeks.</a:t>
            </a:r>
          </a:p>
          <a:p>
            <a:pPr lvl="1"/>
            <a:r>
              <a:rPr lang="da-DK"/>
              <a:t>Material to be discussed at the meeting must be submitted to the supervisor at least 48 hours before the meeting.</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57</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32026599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a:xfrm>
            <a:off x="457200" y="1600200"/>
            <a:ext cx="8363272" cy="4709120"/>
          </a:xfrm>
        </p:spPr>
        <p:txBody>
          <a:bodyPr/>
          <a:lstStyle/>
          <a:p>
            <a:r>
              <a:rPr lang="en-US" dirty="0"/>
              <a:t>The dissertation work is an exam!</a:t>
            </a:r>
          </a:p>
          <a:p>
            <a:r>
              <a:rPr lang="en-US" dirty="0"/>
              <a:t>The supervisor will not do the work for you!</a:t>
            </a:r>
          </a:p>
          <a:p>
            <a:r>
              <a:rPr lang="en-US" dirty="0"/>
              <a:t>BUT the supervisor will – of course – really like you to succeed! We are not evil people </a:t>
            </a:r>
            <a:r>
              <a:rPr lang="da-DK" b="1" dirty="0">
                <a:sym typeface="Wingdings" panose="05000000000000000000" pitchFamily="2" charset="2"/>
              </a:rPr>
              <a:t></a:t>
            </a:r>
            <a:endParaRPr lang="da-DK"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58</a:t>
            </a:fld>
            <a:endParaRPr lang="da-DK"/>
          </a:p>
        </p:txBody>
      </p:sp>
      <p:sp>
        <p:nvSpPr>
          <p:cNvPr id="5" name="Pladsholder til sidefod 4"/>
          <p:cNvSpPr>
            <a:spLocks noGrp="1"/>
          </p:cNvSpPr>
          <p:nvPr>
            <p:ph type="ftr" sz="quarter" idx="11"/>
          </p:nvPr>
        </p:nvSpPr>
        <p:spPr/>
        <p:txBody>
          <a:bodyPr/>
          <a:lstStyle/>
          <a:p>
            <a:r>
              <a:rPr lang="da-DK"/>
              <a:t>Dissertation course, day 1</a:t>
            </a:r>
          </a:p>
        </p:txBody>
      </p:sp>
    </p:spTree>
    <p:extLst>
      <p:ext uri="{BB962C8B-B14F-4D97-AF65-F5344CB8AC3E}">
        <p14:creationId xmlns:p14="http://schemas.microsoft.com/office/powerpoint/2010/main" val="26996465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1"/>
            <a:ext cx="8229600" cy="1008112"/>
          </a:xfrm>
        </p:spPr>
        <p:txBody>
          <a:bodyPr/>
          <a:lstStyle/>
          <a:p>
            <a:pPr marL="0" indent="0" algn="ctr">
              <a:buNone/>
            </a:pPr>
            <a:r>
              <a:rPr lang="da-DK" sz="3600" b="1" dirty="0" err="1"/>
              <a:t>We’re</a:t>
            </a:r>
            <a:r>
              <a:rPr lang="da-DK" sz="3600" b="1" dirty="0"/>
              <a:t> done for </a:t>
            </a:r>
            <a:r>
              <a:rPr lang="da-DK" sz="3600" b="1" dirty="0" err="1"/>
              <a:t>today</a:t>
            </a:r>
            <a:r>
              <a:rPr lang="da-DK" sz="3600" b="1" dirty="0"/>
              <a:t> – </a:t>
            </a:r>
            <a:r>
              <a:rPr lang="da-DK" sz="3600" b="1" dirty="0" err="1"/>
              <a:t>thank</a:t>
            </a:r>
            <a:r>
              <a:rPr lang="da-DK" sz="3600" b="1" dirty="0"/>
              <a:t> </a:t>
            </a:r>
            <a:r>
              <a:rPr lang="da-DK" sz="3600" b="1" dirty="0" err="1"/>
              <a:t>you</a:t>
            </a:r>
            <a:r>
              <a:rPr lang="da-DK" sz="3600" b="1" dirty="0"/>
              <a:t>!</a:t>
            </a:r>
          </a:p>
        </p:txBody>
      </p:sp>
      <p:pic>
        <p:nvPicPr>
          <p:cNvPr id="2050" name="Picture 2" descr="http://jamisonfit.files.wordpress.com/2011/10/26-erik-sjoqvist-is-exhausted-at-the-finish-line-of-the-5000m-event.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060848"/>
            <a:ext cx="7248170" cy="3672408"/>
          </a:xfrm>
          <a:prstGeom prst="rect">
            <a:avLst/>
          </a:prstGeom>
          <a:noFill/>
          <a:extLst>
            <a:ext uri="{909E8E84-426E-40DD-AFC4-6F175D3DCCD1}">
              <a14:hiddenFill xmlns:a14="http://schemas.microsoft.com/office/drawing/2010/main">
                <a:solidFill>
                  <a:srgbClr val="FFFFFF"/>
                </a:solidFill>
              </a14:hiddenFill>
            </a:ext>
          </a:extLst>
        </p:spPr>
      </p:pic>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59</a:t>
            </a:fld>
            <a:endParaRPr lang="da-DK"/>
          </a:p>
        </p:txBody>
      </p:sp>
    </p:spTree>
    <p:extLst>
      <p:ext uri="{BB962C8B-B14F-4D97-AF65-F5344CB8AC3E}">
        <p14:creationId xmlns:p14="http://schemas.microsoft.com/office/powerpoint/2010/main" val="47688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b="1" dirty="0"/>
              <a:t>Schedule</a:t>
            </a:r>
          </a:p>
          <a:p>
            <a:pPr lvl="1"/>
            <a:r>
              <a:rPr lang="da-DK" b="1" dirty="0"/>
              <a:t>…</a:t>
            </a:r>
          </a:p>
          <a:p>
            <a:r>
              <a:rPr lang="da-DK" sz="3600" dirty="0"/>
              <a:t>All </a:t>
            </a:r>
            <a:r>
              <a:rPr lang="da-DK" sz="3600" dirty="0" err="1"/>
              <a:t>days</a:t>
            </a:r>
            <a:r>
              <a:rPr lang="da-DK" sz="3600" dirty="0"/>
              <a:t> start at 9:00, and end </a:t>
            </a:r>
            <a:r>
              <a:rPr lang="da-DK" sz="3600" dirty="0" err="1"/>
              <a:t>when</a:t>
            </a:r>
            <a:r>
              <a:rPr lang="da-DK" sz="3600" dirty="0"/>
              <a:t> the agenda is </a:t>
            </a:r>
            <a:r>
              <a:rPr lang="da-DK" sz="3600" dirty="0" err="1"/>
              <a:t>exhausted</a:t>
            </a:r>
            <a:r>
              <a:rPr lang="da-DK" sz="3600" dirty="0"/>
              <a:t> … </a:t>
            </a:r>
            <a:r>
              <a:rPr lang="da-DK" sz="3600" dirty="0" err="1"/>
              <a:t>around</a:t>
            </a:r>
            <a:r>
              <a:rPr lang="da-DK" sz="3600" dirty="0"/>
              <a:t> 13/14:00 (</a:t>
            </a:r>
            <a:r>
              <a:rPr lang="da-DK" sz="3600" dirty="0" err="1"/>
              <a:t>depends</a:t>
            </a:r>
            <a:r>
              <a:rPr lang="da-DK" sz="3600" dirty="0"/>
              <a:t> on </a:t>
            </a:r>
            <a:r>
              <a:rPr lang="da-DK" sz="3600" dirty="0" err="1"/>
              <a:t>activity</a:t>
            </a:r>
            <a:r>
              <a:rPr lang="da-DK" sz="3600" dirty="0"/>
              <a:t>)</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6</a:t>
            </a:fld>
            <a:endParaRPr lang="da-DK"/>
          </a:p>
        </p:txBody>
      </p:sp>
    </p:spTree>
    <p:extLst>
      <p:ext uri="{BB962C8B-B14F-4D97-AF65-F5344CB8AC3E}">
        <p14:creationId xmlns:p14="http://schemas.microsoft.com/office/powerpoint/2010/main" val="451785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a:bodyPr>
          <a:lstStyle/>
          <a:p>
            <a:r>
              <a:rPr lang="da-DK" sz="3600" b="1" dirty="0"/>
              <a:t>Day 1: ”</a:t>
            </a:r>
            <a:r>
              <a:rPr lang="da-DK" sz="3600" b="1" dirty="0" err="1"/>
              <a:t>What</a:t>
            </a:r>
            <a:r>
              <a:rPr lang="da-DK" sz="3600" b="1" dirty="0"/>
              <a:t> is it all </a:t>
            </a:r>
            <a:r>
              <a:rPr lang="da-DK" sz="3600" b="1" dirty="0" err="1"/>
              <a:t>about</a:t>
            </a:r>
            <a:r>
              <a:rPr lang="da-DK" sz="3600" b="1" dirty="0"/>
              <a:t> + </a:t>
            </a:r>
            <a:r>
              <a:rPr lang="da-DK" sz="3600" b="1" dirty="0" err="1"/>
              <a:t>forming</a:t>
            </a:r>
            <a:r>
              <a:rPr lang="da-DK" sz="3600" b="1" dirty="0"/>
              <a:t> </a:t>
            </a:r>
            <a:r>
              <a:rPr lang="da-DK" sz="3600" b="1" dirty="0" err="1"/>
              <a:t>groups</a:t>
            </a:r>
            <a:r>
              <a:rPr lang="da-DK" sz="3600" b="1" dirty="0"/>
              <a:t>”</a:t>
            </a:r>
          </a:p>
          <a:p>
            <a:pPr lvl="1"/>
            <a:r>
              <a:rPr lang="da-DK" dirty="0">
                <a:solidFill>
                  <a:srgbClr val="00B050"/>
                </a:solidFill>
              </a:rPr>
              <a:t>Group formations (Marketplace)</a:t>
            </a:r>
          </a:p>
          <a:p>
            <a:pPr lvl="1"/>
            <a:r>
              <a:rPr lang="da-DK" dirty="0"/>
              <a:t>Problems </a:t>
            </a:r>
          </a:p>
          <a:p>
            <a:pPr lvl="1"/>
            <a:r>
              <a:rPr lang="da-DK" dirty="0" err="1"/>
              <a:t>Study</a:t>
            </a:r>
            <a:r>
              <a:rPr lang="da-DK" dirty="0"/>
              <a:t> </a:t>
            </a:r>
            <a:r>
              <a:rPr lang="da-DK" dirty="0" err="1"/>
              <a:t>project</a:t>
            </a:r>
            <a:r>
              <a:rPr lang="da-DK" dirty="0"/>
              <a:t> – </a:t>
            </a:r>
            <a:r>
              <a:rPr lang="da-DK" dirty="0" err="1"/>
              <a:t>structure</a:t>
            </a:r>
            <a:endParaRPr lang="da-DK" dirty="0"/>
          </a:p>
          <a:p>
            <a:pPr lvl="1"/>
            <a:r>
              <a:rPr lang="da-DK" dirty="0"/>
              <a:t>Problem definitions </a:t>
            </a:r>
          </a:p>
          <a:p>
            <a:pPr lvl="1"/>
            <a:r>
              <a:rPr lang="da-DK" dirty="0"/>
              <a:t>Good and bad problem definitions</a:t>
            </a:r>
          </a:p>
          <a:p>
            <a:pPr lvl="1"/>
            <a:r>
              <a:rPr lang="da-DK" dirty="0" err="1">
                <a:solidFill>
                  <a:srgbClr val="00B050"/>
                </a:solidFill>
              </a:rPr>
              <a:t>Exercise</a:t>
            </a:r>
            <a:r>
              <a:rPr lang="da-DK" dirty="0">
                <a:solidFill>
                  <a:srgbClr val="00B050"/>
                </a:solidFill>
              </a:rPr>
              <a:t>: </a:t>
            </a:r>
            <a:r>
              <a:rPr lang="da-DK" dirty="0" err="1">
                <a:solidFill>
                  <a:srgbClr val="00B050"/>
                </a:solidFill>
              </a:rPr>
              <a:t>Working</a:t>
            </a:r>
            <a:r>
              <a:rPr lang="da-DK" dirty="0">
                <a:solidFill>
                  <a:srgbClr val="00B050"/>
                </a:solidFill>
              </a:rPr>
              <a:t> with problem definition for a given </a:t>
            </a:r>
            <a:r>
              <a:rPr lang="da-DK" dirty="0" err="1">
                <a:solidFill>
                  <a:srgbClr val="00B050"/>
                </a:solidFill>
              </a:rPr>
              <a:t>topic</a:t>
            </a:r>
            <a:endParaRPr lang="da-DK" dirty="0">
              <a:solidFill>
                <a:srgbClr val="00B050"/>
              </a:solidFill>
            </a:endParaRPr>
          </a:p>
          <a:p>
            <a:pPr lvl="1"/>
            <a:r>
              <a:rPr lang="da-DK" dirty="0"/>
              <a:t>The </a:t>
            </a:r>
            <a:r>
              <a:rPr lang="da-DK" dirty="0" err="1"/>
              <a:t>role</a:t>
            </a:r>
            <a:r>
              <a:rPr lang="da-DK" dirty="0"/>
              <a:t> of the supervisor</a:t>
            </a:r>
          </a:p>
          <a:p>
            <a:pPr lvl="1"/>
            <a:endParaRPr lang="da-DK" dirty="0"/>
          </a:p>
          <a:p>
            <a:endParaRPr lang="da-DK" dirty="0"/>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Tree>
    <p:extLst>
      <p:ext uri="{BB962C8B-B14F-4D97-AF65-F5344CB8AC3E}">
        <p14:creationId xmlns:p14="http://schemas.microsoft.com/office/powerpoint/2010/main" val="751364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a:t>Day 2+3: ”Further into the details”</a:t>
            </a:r>
          </a:p>
          <a:p>
            <a:pPr lvl="1"/>
            <a:r>
              <a:rPr lang="da-DK"/>
              <a:t>Subjectivity vs. Objectivity</a:t>
            </a:r>
          </a:p>
          <a:p>
            <a:pPr lvl="1"/>
            <a:r>
              <a:rPr lang="da-DK"/>
              <a:t>Supporting claims</a:t>
            </a:r>
          </a:p>
          <a:p>
            <a:pPr lvl="1"/>
            <a:r>
              <a:rPr lang="da-DK"/>
              <a:t>Language and formulations</a:t>
            </a:r>
          </a:p>
          <a:p>
            <a:pPr lvl="1"/>
            <a:r>
              <a:rPr lang="da-DK"/>
              <a:t>Proper use of sources</a:t>
            </a:r>
          </a:p>
          <a:p>
            <a:pPr lvl="1"/>
            <a:r>
              <a:rPr lang="da-DK"/>
              <a:t>Proper use of your supervisor</a:t>
            </a:r>
          </a:p>
          <a:p>
            <a:pPr lvl="1"/>
            <a:r>
              <a:rPr lang="da-DK"/>
              <a:t>Planning and prioritisation</a:t>
            </a:r>
          </a:p>
          <a:p>
            <a:pPr lvl="1"/>
            <a:r>
              <a:rPr lang="da-DK"/>
              <a:t>Reflection</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Tree>
    <p:extLst>
      <p:ext uri="{BB962C8B-B14F-4D97-AF65-F5344CB8AC3E}">
        <p14:creationId xmlns:p14="http://schemas.microsoft.com/office/powerpoint/2010/main" val="1810249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a:t>Day 4: ”The End is near”</a:t>
            </a:r>
          </a:p>
          <a:p>
            <a:pPr lvl="1"/>
            <a:r>
              <a:rPr lang="da-DK"/>
              <a:t>Group status and problems (”workshop”)</a:t>
            </a:r>
          </a:p>
          <a:p>
            <a:pPr lvl="1"/>
            <a:r>
              <a:rPr lang="da-DK"/>
              <a:t>Writing proper conclusions</a:t>
            </a:r>
          </a:p>
          <a:p>
            <a:pPr lvl="1"/>
            <a:r>
              <a:rPr lang="da-DK"/>
              <a:t>Report structure and layout</a:t>
            </a:r>
          </a:p>
          <a:p>
            <a:pPr lvl="1"/>
            <a:r>
              <a:rPr lang="da-DK"/>
              <a:t>The exam</a:t>
            </a:r>
          </a:p>
        </p:txBody>
      </p:sp>
      <p:sp>
        <p:nvSpPr>
          <p:cNvPr id="2" name="Pladsholder til sidefod 1"/>
          <p:cNvSpPr>
            <a:spLocks noGrp="1"/>
          </p:cNvSpPr>
          <p:nvPr>
            <p:ph type="ftr" sz="quarter" idx="11"/>
          </p:nvPr>
        </p:nvSpPr>
        <p:spPr/>
        <p:txBody>
          <a:bodyPr/>
          <a:lstStyle/>
          <a:p>
            <a:r>
              <a:rPr lang="da-DK"/>
              <a:t>Dissertation course, day 1</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Tree>
    <p:extLst>
      <p:ext uri="{BB962C8B-B14F-4D97-AF65-F5344CB8AC3E}">
        <p14:creationId xmlns:p14="http://schemas.microsoft.com/office/powerpoint/2010/main" val="1768042332"/>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6252</TotalTime>
  <Words>3076</Words>
  <Application>Microsoft Office PowerPoint</Application>
  <PresentationFormat>Skærmshow (4:3)</PresentationFormat>
  <Paragraphs>454</Paragraphs>
  <Slides>59</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59</vt:i4>
      </vt:variant>
    </vt:vector>
  </HeadingPairs>
  <TitlesOfParts>
    <vt:vector size="64" baseType="lpstr">
      <vt:lpstr>Arial</vt:lpstr>
      <vt:lpstr>Arial Black</vt:lpstr>
      <vt:lpstr>Calibri</vt:lpstr>
      <vt:lpstr>Times New Roman</vt:lpstr>
      <vt:lpstr>Kontortema</vt:lpstr>
      <vt:lpstr>Dissertation Course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Group formation</vt:lpstr>
      <vt:lpstr>Group formation</vt:lpstr>
      <vt:lpstr>PowerPoint-præsentation</vt:lpstr>
      <vt:lpstr>What is a problem?</vt:lpstr>
      <vt:lpstr>What is a problem?</vt:lpstr>
      <vt:lpstr>PowerPoint-præsentation</vt:lpstr>
      <vt:lpstr>Study Project</vt:lpstr>
      <vt:lpstr>PowerPoint-præsentation</vt:lpstr>
      <vt:lpstr>PowerPoint-præsentation</vt:lpstr>
      <vt:lpstr>Problem definition</vt:lpstr>
      <vt:lpstr>Problem definitions - good?</vt:lpstr>
      <vt:lpstr>Problem definitions -bad?</vt:lpstr>
      <vt:lpstr>Problem definition</vt:lpstr>
      <vt:lpstr>Problem definitions – how to?</vt:lpstr>
      <vt:lpstr>Problem definitions - exercises </vt:lpstr>
      <vt:lpstr>Problem definition 1</vt:lpstr>
      <vt:lpstr>Problem definition 2</vt:lpstr>
      <vt:lpstr>Problem definition 3</vt:lpstr>
      <vt:lpstr>Problem definition 4</vt:lpstr>
      <vt:lpstr>Problem definition 5</vt:lpstr>
      <vt:lpstr>Problem definition 6</vt:lpstr>
      <vt:lpstr>Problem definition 7</vt:lpstr>
      <vt:lpstr>Problem definition 8</vt:lpstr>
      <vt:lpstr>Problem definition 9</vt:lpstr>
      <vt:lpstr>Problem definition 10</vt:lpstr>
      <vt:lpstr>Problem definition - exercise</vt:lpstr>
      <vt:lpstr>PowerPoint-præsentation</vt:lpstr>
      <vt:lpstr>PowerPoint-præsentation</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Problem definition – TRY!</vt:lpstr>
      <vt:lpstr>PowerPoint-præsentation</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dc:title>
  <dc:creator>Per Storgaard Laursen</dc:creator>
  <cp:lastModifiedBy>EASJ</cp:lastModifiedBy>
  <cp:revision>69</cp:revision>
  <dcterms:created xsi:type="dcterms:W3CDTF">2013-09-14T11:40:54Z</dcterms:created>
  <dcterms:modified xsi:type="dcterms:W3CDTF">2019-10-10T17:36:28Z</dcterms:modified>
</cp:coreProperties>
</file>