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23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387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02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92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321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64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56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22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855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85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15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C7B3-F436-4240-A075-BDFF62E240B3}" type="datetimeFigureOut">
              <a:rPr lang="da-DK" smtClean="0"/>
              <a:t>22-09-2015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14BB-9EF8-4088-903F-AB989E6E89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23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IP </a:t>
            </a:r>
            <a:r>
              <a:rPr lang="da-DK" dirty="0" err="1" smtClean="0"/>
              <a:t>addresses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892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34889D88-4F97-44B0-B5FA-9B38ADC0DF8A}" type="slidenum">
              <a:rPr lang="en-US" altLang="da-DK">
                <a:latin typeface="Tahoma" panose="020B0604030504040204" pitchFamily="34" charset="0"/>
              </a:rPr>
              <a:pPr/>
              <a:t>2</a:t>
            </a:fld>
            <a:endParaRPr lang="en-US" altLang="da-DK">
              <a:latin typeface="Tahoma" panose="020B0604030504040204" pitchFamily="34" charset="0"/>
            </a:endParaRPr>
          </a:p>
        </p:txBody>
      </p:sp>
      <p:pic>
        <p:nvPicPr>
          <p:cNvPr id="39940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da-DK" sz="2400" dirty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altLang="da-DK" sz="2400" dirty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altLang="da-DK" sz="2400" dirty="0">
                <a:ea typeface="ＭＳ Ｐゴシック" pitchFamily="34" charset="-128"/>
              </a:rPr>
              <a:t>4.3 what</a:t>
            </a:r>
            <a:r>
              <a:rPr lang="ja-JP" altLang="en-US" sz="2400" dirty="0">
                <a:ea typeface="ＭＳ Ｐゴシック" pitchFamily="34" charset="-128"/>
              </a:rPr>
              <a:t>’</a:t>
            </a:r>
            <a:r>
              <a:rPr lang="en-US" altLang="ja-JP" sz="2400" dirty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altLang="da-DK" sz="2400" dirty="0">
                <a:solidFill>
                  <a:srgbClr val="CC0000"/>
                </a:solidFill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altLang="da-DK" sz="2000" dirty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altLang="da-DK" sz="2000" dirty="0">
                <a:solidFill>
                  <a:srgbClr val="CC0000"/>
                </a:solidFill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altLang="da-DK" sz="2000" dirty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altLang="da-DK" sz="2000" dirty="0">
                <a:solidFill>
                  <a:srgbClr val="FF0000"/>
                </a:solidFill>
                <a:ea typeface="ＭＳ Ｐゴシック" pitchFamily="34" charset="-128"/>
              </a:rPr>
              <a:t>IPv6</a:t>
            </a:r>
          </a:p>
        </p:txBody>
      </p:sp>
      <p:sp>
        <p:nvSpPr>
          <p:cNvPr id="3994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da-DK" sz="240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altLang="da-DK" sz="240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RIP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altLang="da-DK" sz="2400">
                <a:ea typeface="ＭＳ Ｐゴシック" pitchFamily="34" charset="-128"/>
              </a:rPr>
              <a:t>4.7 broadcast and multicast routing</a:t>
            </a:r>
          </a:p>
          <a:p>
            <a:endParaRPr lang="en-US" altLang="da-DK" sz="2400">
              <a:ea typeface="ＭＳ Ｐゴシック" pitchFamily="34" charset="-128"/>
            </a:endParaRPr>
          </a:p>
        </p:txBody>
      </p:sp>
      <p:sp>
        <p:nvSpPr>
          <p:cNvPr id="39943" name="Rectangle 2"/>
          <p:cNvSpPr>
            <a:spLocks noChangeArrowheads="1"/>
          </p:cNvSpPr>
          <p:nvPr/>
        </p:nvSpPr>
        <p:spPr bwMode="auto">
          <a:xfrm>
            <a:off x="2057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4400">
                <a:solidFill>
                  <a:srgbClr val="000099"/>
                </a:solidFill>
                <a:latin typeface="Gill Sans MT" panose="020B0502020104020203" pitchFamily="34" charset="0"/>
              </a:rPr>
              <a:t>Chapter 4: outline</a:t>
            </a:r>
          </a:p>
        </p:txBody>
      </p:sp>
    </p:spTree>
    <p:extLst>
      <p:ext uri="{BB962C8B-B14F-4D97-AF65-F5344CB8AC3E}">
        <p14:creationId xmlns:p14="http://schemas.microsoft.com/office/powerpoint/2010/main" val="30055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140"/>
          <p:cNvSpPr>
            <a:spLocks/>
          </p:cNvSpPr>
          <p:nvPr/>
        </p:nvSpPr>
        <p:spPr bwMode="auto">
          <a:xfrm rot="-5400000">
            <a:off x="7727157" y="3196432"/>
            <a:ext cx="846137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63" name="Freeform 140"/>
          <p:cNvSpPr>
            <a:spLocks/>
          </p:cNvSpPr>
          <p:nvPr/>
        </p:nvSpPr>
        <p:spPr bwMode="auto">
          <a:xfrm rot="10800000">
            <a:off x="8724900" y="1870075"/>
            <a:ext cx="846138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64" name="Freeform 140"/>
          <p:cNvSpPr>
            <a:spLocks/>
          </p:cNvSpPr>
          <p:nvPr/>
        </p:nvSpPr>
        <p:spPr bwMode="auto">
          <a:xfrm>
            <a:off x="6689726" y="1452564"/>
            <a:ext cx="1038225" cy="192722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C2226F9D-2D6D-4CEB-A25E-2515DBEB1EEF}" type="slidenum">
              <a:rPr lang="en-US" altLang="da-DK">
                <a:latin typeface="Tahoma" panose="020B0604030504040204" pitchFamily="34" charset="0"/>
              </a:rPr>
              <a:pPr/>
              <a:t>3</a:t>
            </a:fld>
            <a:endParaRPr lang="en-US" altLang="da-DK">
              <a:latin typeface="Tahoma" panose="020B0604030504040204" pitchFamily="34" charset="0"/>
            </a:endParaRPr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30188"/>
            <a:ext cx="7772400" cy="952500"/>
          </a:xfrm>
        </p:spPr>
        <p:txBody>
          <a:bodyPr/>
          <a:lstStyle/>
          <a:p>
            <a:r>
              <a:rPr lang="en-US" altLang="da-DK" sz="4000">
                <a:ea typeface="ＭＳ Ｐゴシック" pitchFamily="34" charset="-128"/>
              </a:rPr>
              <a:t>IP addressing: introduction</a:t>
            </a:r>
            <a:endParaRPr lang="en-US" altLang="da-DK" smtClean="0">
              <a:ea typeface="ＭＳ Ｐゴシック" pitchFamily="34" charset="-128"/>
            </a:endParaRPr>
          </a:p>
        </p:txBody>
      </p:sp>
      <p:sp>
        <p:nvSpPr>
          <p:cNvPr id="409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0" y="1444625"/>
            <a:ext cx="3695700" cy="4648200"/>
          </a:xfrm>
        </p:spPr>
        <p:txBody>
          <a:bodyPr/>
          <a:lstStyle/>
          <a:p>
            <a:r>
              <a:rPr lang="en-US" altLang="da-DK" i="1" smtClean="0">
                <a:solidFill>
                  <a:srgbClr val="CC0000"/>
                </a:solidFill>
                <a:ea typeface="ＭＳ Ｐゴシック" pitchFamily="34" charset="-128"/>
              </a:rPr>
              <a:t>IP address:</a:t>
            </a:r>
            <a:r>
              <a:rPr lang="en-US" altLang="da-DK" sz="2400">
                <a:ea typeface="ＭＳ Ｐゴシック" pitchFamily="34" charset="-128"/>
              </a:rPr>
              <a:t> 32-bit identifier for host, router </a:t>
            </a:r>
            <a:r>
              <a:rPr lang="en-US" altLang="da-DK" sz="2400" i="1">
                <a:ea typeface="ＭＳ Ｐゴシック" pitchFamily="34" charset="-128"/>
              </a:rPr>
              <a:t>interface</a:t>
            </a:r>
            <a:r>
              <a:rPr lang="en-US" altLang="da-DK" sz="2400">
                <a:ea typeface="ＭＳ Ｐゴシック" pitchFamily="34" charset="-128"/>
              </a:rPr>
              <a:t> </a:t>
            </a:r>
          </a:p>
          <a:p>
            <a:r>
              <a:rPr lang="en-US" altLang="da-DK" i="1" smtClean="0">
                <a:solidFill>
                  <a:srgbClr val="CC0000"/>
                </a:solidFill>
                <a:ea typeface="ＭＳ Ｐゴシック" pitchFamily="34" charset="-128"/>
              </a:rPr>
              <a:t>interface:</a:t>
            </a:r>
            <a:r>
              <a:rPr lang="en-US" altLang="da-DK" sz="2400">
                <a:ea typeface="ＭＳ Ｐゴシック" pitchFamily="34" charset="-128"/>
              </a:rPr>
              <a:t> connection between host/router and physical link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router</a:t>
            </a:r>
            <a:r>
              <a:rPr lang="en-US" altLang="ja-JP" sz="2000">
                <a:ea typeface="ＭＳ Ｐゴシック" pitchFamily="34" charset="-128"/>
              </a:rPr>
              <a:t>s typically have multiple interfaces</a:t>
            </a:r>
          </a:p>
          <a:p>
            <a:pPr lvl="1"/>
            <a:r>
              <a:rPr lang="en-US" altLang="da-DK" sz="2000">
                <a:ea typeface="ＭＳ Ｐゴシック" pitchFamily="34" charset="-128"/>
              </a:rPr>
              <a:t>host typically has one active interface (e.g., wired Ethernet, wireless 802.11)</a:t>
            </a:r>
          </a:p>
          <a:p>
            <a:r>
              <a:rPr lang="en-US" altLang="da-DK" sz="2400" i="1">
                <a:solidFill>
                  <a:srgbClr val="CC0000"/>
                </a:solidFill>
                <a:ea typeface="ＭＳ Ｐゴシック" pitchFamily="34" charset="-128"/>
              </a:rPr>
              <a:t>one IP address associated with each interface</a:t>
            </a:r>
          </a:p>
        </p:txBody>
      </p:sp>
      <p:sp>
        <p:nvSpPr>
          <p:cNvPr id="40969" name="Text Box 26"/>
          <p:cNvSpPr txBox="1">
            <a:spLocks noChangeArrowheads="1"/>
          </p:cNvSpPr>
          <p:nvPr/>
        </p:nvSpPr>
        <p:spPr bwMode="auto">
          <a:xfrm>
            <a:off x="6072188" y="1282701"/>
            <a:ext cx="82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223.1.1.1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grpSp>
        <p:nvGrpSpPr>
          <p:cNvPr id="40970" name="Group 27"/>
          <p:cNvGrpSpPr>
            <a:grpSpLocks/>
          </p:cNvGrpSpPr>
          <p:nvPr/>
        </p:nvGrpSpPr>
        <p:grpSpPr bwMode="auto">
          <a:xfrm>
            <a:off x="5338763" y="2243139"/>
            <a:ext cx="920750" cy="276225"/>
            <a:chOff x="3251" y="608"/>
            <a:chExt cx="580" cy="174"/>
          </a:xfrm>
        </p:grpSpPr>
        <p:sp>
          <p:nvSpPr>
            <p:cNvPr id="41031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/>
            </a:p>
          </p:txBody>
        </p:sp>
        <p:sp>
          <p:nvSpPr>
            <p:cNvPr id="41032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5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200"/>
                <a:t>223.1.1.2</a:t>
              </a:r>
              <a:endParaRPr lang="en-US" altLang="da-DK" sz="1200">
                <a:latin typeface="Comic Sans MS" panose="030F0702030302020204" pitchFamily="66" charset="0"/>
              </a:endParaRPr>
            </a:p>
          </p:txBody>
        </p:sp>
      </p:grpSp>
      <p:sp>
        <p:nvSpPr>
          <p:cNvPr id="40971" name="Text Box 30"/>
          <p:cNvSpPr txBox="1">
            <a:spLocks noChangeArrowheads="1"/>
          </p:cNvSpPr>
          <p:nvPr/>
        </p:nvSpPr>
        <p:spPr bwMode="auto">
          <a:xfrm>
            <a:off x="6176964" y="3238501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223.1.1.3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0972" name="Text Box 31"/>
          <p:cNvSpPr txBox="1">
            <a:spLocks noChangeArrowheads="1"/>
          </p:cNvSpPr>
          <p:nvPr/>
        </p:nvSpPr>
        <p:spPr bwMode="auto">
          <a:xfrm>
            <a:off x="7277100" y="2368551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223.1.1.4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0973" name="Line 32"/>
          <p:cNvSpPr>
            <a:spLocks noChangeShapeType="1"/>
          </p:cNvSpPr>
          <p:nvPr/>
        </p:nvSpPr>
        <p:spPr bwMode="auto">
          <a:xfrm>
            <a:off x="8378826" y="2668588"/>
            <a:ext cx="5810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74" name="Text Box 33"/>
          <p:cNvSpPr txBox="1">
            <a:spLocks noChangeArrowheads="1"/>
          </p:cNvSpPr>
          <p:nvPr/>
        </p:nvSpPr>
        <p:spPr bwMode="auto">
          <a:xfrm>
            <a:off x="8253414" y="2378076"/>
            <a:ext cx="82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223.1.2.9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0975" name="Line 36"/>
          <p:cNvSpPr>
            <a:spLocks noChangeShapeType="1"/>
          </p:cNvSpPr>
          <p:nvPr/>
        </p:nvSpPr>
        <p:spPr bwMode="auto">
          <a:xfrm>
            <a:off x="9402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76" name="Line 38"/>
          <p:cNvSpPr>
            <a:spLocks noChangeShapeType="1"/>
          </p:cNvSpPr>
          <p:nvPr/>
        </p:nvSpPr>
        <p:spPr bwMode="auto">
          <a:xfrm>
            <a:off x="9402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77" name="Text Box 41"/>
          <p:cNvSpPr txBox="1">
            <a:spLocks noChangeArrowheads="1"/>
          </p:cNvSpPr>
          <p:nvPr/>
        </p:nvSpPr>
        <p:spPr bwMode="auto">
          <a:xfrm>
            <a:off x="8982075" y="3349626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223.1.2.2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0978" name="Text Box 44"/>
          <p:cNvSpPr txBox="1">
            <a:spLocks noChangeArrowheads="1"/>
          </p:cNvSpPr>
          <p:nvPr/>
        </p:nvSpPr>
        <p:spPr bwMode="auto">
          <a:xfrm>
            <a:off x="8774114" y="1743076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223.1.2.1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0979" name="Line 45"/>
          <p:cNvSpPr>
            <a:spLocks noChangeShapeType="1"/>
          </p:cNvSpPr>
          <p:nvPr/>
        </p:nvSpPr>
        <p:spPr bwMode="auto">
          <a:xfrm>
            <a:off x="8140700" y="30067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80" name="Line 47"/>
          <p:cNvSpPr>
            <a:spLocks noChangeShapeType="1"/>
          </p:cNvSpPr>
          <p:nvPr/>
        </p:nvSpPr>
        <p:spPr bwMode="auto">
          <a:xfrm flipH="1" flipV="1">
            <a:off x="7527926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81" name="Line 48"/>
          <p:cNvSpPr>
            <a:spLocks noChangeShapeType="1"/>
          </p:cNvSpPr>
          <p:nvPr/>
        </p:nvSpPr>
        <p:spPr bwMode="auto">
          <a:xfrm flipH="1" flipV="1">
            <a:off x="8704264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82" name="Text Box 53"/>
          <p:cNvSpPr txBox="1">
            <a:spLocks noChangeArrowheads="1"/>
          </p:cNvSpPr>
          <p:nvPr/>
        </p:nvSpPr>
        <p:spPr bwMode="auto">
          <a:xfrm>
            <a:off x="8736014" y="4344989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223.1.3.2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0983" name="Text Box 56"/>
          <p:cNvSpPr txBox="1">
            <a:spLocks noChangeArrowheads="1"/>
          </p:cNvSpPr>
          <p:nvPr/>
        </p:nvSpPr>
        <p:spPr bwMode="auto">
          <a:xfrm>
            <a:off x="7493000" y="4349751"/>
            <a:ext cx="827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223.1.3.1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grpSp>
        <p:nvGrpSpPr>
          <p:cNvPr id="40984" name="Group 57"/>
          <p:cNvGrpSpPr>
            <a:grpSpLocks/>
          </p:cNvGrpSpPr>
          <p:nvPr/>
        </p:nvGrpSpPr>
        <p:grpSpPr bwMode="auto">
          <a:xfrm>
            <a:off x="7637464" y="3101976"/>
            <a:ext cx="935037" cy="276225"/>
            <a:chOff x="4532" y="1229"/>
            <a:chExt cx="589" cy="174"/>
          </a:xfrm>
        </p:grpSpPr>
        <p:sp>
          <p:nvSpPr>
            <p:cNvPr id="41029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/>
            </a:p>
          </p:txBody>
        </p:sp>
        <p:sp>
          <p:nvSpPr>
            <p:cNvPr id="41030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5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200"/>
                <a:t>223.1.3.27</a:t>
              </a:r>
              <a:endParaRPr lang="en-US" altLang="da-DK" sz="1200">
                <a:latin typeface="Comic Sans MS" panose="030F0702030302020204" pitchFamily="66" charset="0"/>
              </a:endParaRPr>
            </a:p>
          </p:txBody>
        </p:sp>
      </p:grpSp>
      <p:sp>
        <p:nvSpPr>
          <p:cNvPr id="40985" name="Text Box 60"/>
          <p:cNvSpPr txBox="1">
            <a:spLocks noChangeArrowheads="1"/>
          </p:cNvSpPr>
          <p:nvPr/>
        </p:nvSpPr>
        <p:spPr bwMode="auto">
          <a:xfrm>
            <a:off x="5508625" y="5341938"/>
            <a:ext cx="5043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223.1.1.1 = 11011111 00000001 00000001 00000001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0986" name="Freeform 61"/>
          <p:cNvSpPr>
            <a:spLocks/>
          </p:cNvSpPr>
          <p:nvPr/>
        </p:nvSpPr>
        <p:spPr bwMode="auto">
          <a:xfrm>
            <a:off x="6686551" y="5597526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2147483647 h 58"/>
              <a:gd name="T4" fmla="*/ 2147483647 w 562"/>
              <a:gd name="T5" fmla="*/ 2147483647 h 58"/>
              <a:gd name="T6" fmla="*/ 2147483647 w 562"/>
              <a:gd name="T7" fmla="*/ 2147483647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87" name="Freeform 62"/>
          <p:cNvSpPr>
            <a:spLocks/>
          </p:cNvSpPr>
          <p:nvPr/>
        </p:nvSpPr>
        <p:spPr bwMode="auto">
          <a:xfrm>
            <a:off x="7648576" y="5616576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88" name="Freeform 63"/>
          <p:cNvSpPr>
            <a:spLocks/>
          </p:cNvSpPr>
          <p:nvPr/>
        </p:nvSpPr>
        <p:spPr bwMode="auto">
          <a:xfrm>
            <a:off x="8613775" y="5619751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89" name="Freeform 64"/>
          <p:cNvSpPr>
            <a:spLocks/>
          </p:cNvSpPr>
          <p:nvPr/>
        </p:nvSpPr>
        <p:spPr bwMode="auto">
          <a:xfrm>
            <a:off x="9578975" y="5622926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0990" name="Text Box 65"/>
          <p:cNvSpPr txBox="1">
            <a:spLocks noChangeArrowheads="1"/>
          </p:cNvSpPr>
          <p:nvPr/>
        </p:nvSpPr>
        <p:spPr bwMode="auto">
          <a:xfrm>
            <a:off x="6884989" y="5818188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0991" name="Text Box 66"/>
          <p:cNvSpPr txBox="1">
            <a:spLocks noChangeArrowheads="1"/>
          </p:cNvSpPr>
          <p:nvPr/>
        </p:nvSpPr>
        <p:spPr bwMode="auto">
          <a:xfrm>
            <a:off x="7927976" y="58277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0992" name="Text Box 67"/>
          <p:cNvSpPr txBox="1">
            <a:spLocks noChangeArrowheads="1"/>
          </p:cNvSpPr>
          <p:nvPr/>
        </p:nvSpPr>
        <p:spPr bwMode="auto">
          <a:xfrm>
            <a:off x="9885363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0993" name="Text Box 68"/>
          <p:cNvSpPr txBox="1">
            <a:spLocks noChangeArrowheads="1"/>
          </p:cNvSpPr>
          <p:nvPr/>
        </p:nvSpPr>
        <p:spPr bwMode="auto">
          <a:xfrm>
            <a:off x="8866188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grpSp>
        <p:nvGrpSpPr>
          <p:cNvPr id="40994" name="Group 73"/>
          <p:cNvGrpSpPr>
            <a:grpSpLocks/>
          </p:cNvGrpSpPr>
          <p:nvPr/>
        </p:nvGrpSpPr>
        <p:grpSpPr bwMode="auto">
          <a:xfrm>
            <a:off x="5897563" y="1528763"/>
            <a:ext cx="641350" cy="558800"/>
            <a:chOff x="-44" y="1473"/>
            <a:chExt cx="981" cy="1105"/>
          </a:xfrm>
        </p:grpSpPr>
        <p:pic>
          <p:nvPicPr>
            <p:cNvPr id="41027" name="Picture 7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8" name="Freeform 7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0995" name="Group 80"/>
          <p:cNvGrpSpPr>
            <a:grpSpLocks/>
          </p:cNvGrpSpPr>
          <p:nvPr/>
        </p:nvGrpSpPr>
        <p:grpSpPr bwMode="auto">
          <a:xfrm>
            <a:off x="5892800" y="2127250"/>
            <a:ext cx="641350" cy="558800"/>
            <a:chOff x="-44" y="1473"/>
            <a:chExt cx="981" cy="1105"/>
          </a:xfrm>
        </p:grpSpPr>
        <p:pic>
          <p:nvPicPr>
            <p:cNvPr id="41025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6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0996" name="Group 83"/>
          <p:cNvGrpSpPr>
            <a:grpSpLocks/>
          </p:cNvGrpSpPr>
          <p:nvPr/>
        </p:nvGrpSpPr>
        <p:grpSpPr bwMode="auto">
          <a:xfrm>
            <a:off x="5921375" y="2736850"/>
            <a:ext cx="641350" cy="558800"/>
            <a:chOff x="-44" y="1473"/>
            <a:chExt cx="981" cy="1105"/>
          </a:xfrm>
        </p:grpSpPr>
        <p:pic>
          <p:nvPicPr>
            <p:cNvPr id="41023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4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0997" name="Group 87"/>
          <p:cNvGrpSpPr>
            <a:grpSpLocks/>
          </p:cNvGrpSpPr>
          <p:nvPr/>
        </p:nvGrpSpPr>
        <p:grpSpPr bwMode="auto">
          <a:xfrm flipH="1">
            <a:off x="9580563" y="1685925"/>
            <a:ext cx="641350" cy="558800"/>
            <a:chOff x="-44" y="1473"/>
            <a:chExt cx="981" cy="1105"/>
          </a:xfrm>
        </p:grpSpPr>
        <p:pic>
          <p:nvPicPr>
            <p:cNvPr id="41021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2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0998" name="Group 90"/>
          <p:cNvGrpSpPr>
            <a:grpSpLocks/>
          </p:cNvGrpSpPr>
          <p:nvPr/>
        </p:nvGrpSpPr>
        <p:grpSpPr bwMode="auto">
          <a:xfrm flipH="1">
            <a:off x="9594850" y="2965450"/>
            <a:ext cx="641350" cy="558800"/>
            <a:chOff x="-44" y="1473"/>
            <a:chExt cx="981" cy="1105"/>
          </a:xfrm>
        </p:grpSpPr>
        <p:pic>
          <p:nvPicPr>
            <p:cNvPr id="41019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0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0999" name="Group 93"/>
          <p:cNvGrpSpPr>
            <a:grpSpLocks/>
          </p:cNvGrpSpPr>
          <p:nvPr/>
        </p:nvGrpSpPr>
        <p:grpSpPr bwMode="auto">
          <a:xfrm flipH="1">
            <a:off x="8496300" y="4489450"/>
            <a:ext cx="641350" cy="558800"/>
            <a:chOff x="-44" y="1473"/>
            <a:chExt cx="981" cy="1105"/>
          </a:xfrm>
        </p:grpSpPr>
        <p:pic>
          <p:nvPicPr>
            <p:cNvPr id="41017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8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1000" name="Group 96"/>
          <p:cNvGrpSpPr>
            <a:grpSpLocks/>
          </p:cNvGrpSpPr>
          <p:nvPr/>
        </p:nvGrpSpPr>
        <p:grpSpPr bwMode="auto">
          <a:xfrm flipH="1">
            <a:off x="7332663" y="4530725"/>
            <a:ext cx="641350" cy="558800"/>
            <a:chOff x="-44" y="1473"/>
            <a:chExt cx="981" cy="1105"/>
          </a:xfrm>
        </p:grpSpPr>
        <p:pic>
          <p:nvPicPr>
            <p:cNvPr id="41015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6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1001" name="Group 99"/>
          <p:cNvGrpSpPr>
            <a:grpSpLocks/>
          </p:cNvGrpSpPr>
          <p:nvPr/>
        </p:nvGrpSpPr>
        <p:grpSpPr bwMode="auto">
          <a:xfrm>
            <a:off x="7761288" y="2624138"/>
            <a:ext cx="698500" cy="355600"/>
            <a:chOff x="4396" y="1245"/>
            <a:chExt cx="672" cy="248"/>
          </a:xfrm>
        </p:grpSpPr>
        <p:sp>
          <p:nvSpPr>
            <p:cNvPr id="4100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00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da-DK" altLang="da-DK" sz="12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00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1010" name="Group 10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1013" name="Freeform 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1014" name="Freeform 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1011" name="Line 10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1012" name="Line 10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pic>
        <p:nvPicPr>
          <p:cNvPr id="41002" name="Picture 10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1" y="9112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3" name="Line 5"/>
          <p:cNvSpPr>
            <a:spLocks noChangeShapeType="1"/>
          </p:cNvSpPr>
          <p:nvPr/>
        </p:nvSpPr>
        <p:spPr bwMode="auto">
          <a:xfrm>
            <a:off x="6503989" y="1816100"/>
            <a:ext cx="3905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004" name="Line 7"/>
          <p:cNvSpPr>
            <a:spLocks noChangeShapeType="1"/>
          </p:cNvSpPr>
          <p:nvPr/>
        </p:nvSpPr>
        <p:spPr bwMode="auto">
          <a:xfrm flipV="1">
            <a:off x="6538913" y="2555876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005" name="Line 8"/>
          <p:cNvSpPr>
            <a:spLocks noChangeShapeType="1"/>
          </p:cNvSpPr>
          <p:nvPr/>
        </p:nvSpPr>
        <p:spPr bwMode="auto">
          <a:xfrm>
            <a:off x="6550026" y="3087688"/>
            <a:ext cx="422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006" name="Line 11"/>
          <p:cNvSpPr>
            <a:spLocks noChangeShapeType="1"/>
          </p:cNvSpPr>
          <p:nvPr/>
        </p:nvSpPr>
        <p:spPr bwMode="auto">
          <a:xfrm>
            <a:off x="7304089" y="2663825"/>
            <a:ext cx="5619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9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140"/>
          <p:cNvSpPr>
            <a:spLocks/>
          </p:cNvSpPr>
          <p:nvPr/>
        </p:nvSpPr>
        <p:spPr bwMode="auto">
          <a:xfrm rot="-5400000">
            <a:off x="7727157" y="3196432"/>
            <a:ext cx="846137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87" name="Freeform 140"/>
          <p:cNvSpPr>
            <a:spLocks/>
          </p:cNvSpPr>
          <p:nvPr/>
        </p:nvSpPr>
        <p:spPr bwMode="auto">
          <a:xfrm rot="10800000">
            <a:off x="8724900" y="1870075"/>
            <a:ext cx="846138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88" name="Freeform 140"/>
          <p:cNvSpPr>
            <a:spLocks/>
          </p:cNvSpPr>
          <p:nvPr/>
        </p:nvSpPr>
        <p:spPr bwMode="auto">
          <a:xfrm>
            <a:off x="6689726" y="1452564"/>
            <a:ext cx="1038225" cy="192722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419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B3ECAE8E-C28B-40B5-8000-F55A1C9F38CB}" type="slidenum">
              <a:rPr lang="en-US" altLang="da-DK">
                <a:latin typeface="Tahoma" panose="020B0604030504040204" pitchFamily="34" charset="0"/>
              </a:rPr>
              <a:pPr/>
              <a:t>4</a:t>
            </a:fld>
            <a:endParaRPr lang="en-US" altLang="da-DK">
              <a:latin typeface="Tahoma" panose="020B0604030504040204" pitchFamily="34" charset="0"/>
            </a:endParaRPr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30188"/>
            <a:ext cx="7772400" cy="952500"/>
          </a:xfrm>
        </p:spPr>
        <p:txBody>
          <a:bodyPr/>
          <a:lstStyle/>
          <a:p>
            <a:r>
              <a:rPr lang="en-US" altLang="da-DK" sz="4000">
                <a:ea typeface="ＭＳ Ｐゴシック" pitchFamily="34" charset="-128"/>
              </a:rPr>
              <a:t>IP addressing: introduction</a:t>
            </a:r>
            <a:endParaRPr lang="en-US" altLang="da-DK" smtClean="0">
              <a:ea typeface="ＭＳ Ｐゴシック" pitchFamily="34" charset="-128"/>
            </a:endParaRPr>
          </a:p>
        </p:txBody>
      </p:sp>
      <p:sp>
        <p:nvSpPr>
          <p:cNvPr id="419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0" y="1444626"/>
            <a:ext cx="3695700" cy="1681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da-DK" i="1" smtClean="0">
                <a:solidFill>
                  <a:srgbClr val="CC0000"/>
                </a:solidFill>
                <a:ea typeface="ＭＳ Ｐゴシック" pitchFamily="34" charset="-128"/>
              </a:rPr>
              <a:t>Q: how are interfaces actually connected?</a:t>
            </a:r>
          </a:p>
          <a:p>
            <a:pPr marL="0" indent="0">
              <a:buNone/>
            </a:pPr>
            <a:r>
              <a:rPr lang="en-US" altLang="da-DK" i="1" smtClean="0">
                <a:solidFill>
                  <a:srgbClr val="CC0000"/>
                </a:solidFill>
                <a:ea typeface="ＭＳ Ｐゴシック" pitchFamily="34" charset="-128"/>
              </a:rPr>
              <a:t>A: </a:t>
            </a:r>
            <a:r>
              <a:rPr lang="en-US" altLang="da-DK" i="1" smtClean="0">
                <a:ea typeface="ＭＳ Ｐゴシック" pitchFamily="34" charset="-128"/>
              </a:rPr>
              <a:t>we</a:t>
            </a:r>
            <a:r>
              <a:rPr lang="en-US" altLang="en-US" i="1" smtClean="0">
                <a:ea typeface="ＭＳ Ｐゴシック" pitchFamily="34" charset="-128"/>
              </a:rPr>
              <a:t>’</a:t>
            </a:r>
            <a:r>
              <a:rPr lang="en-US" altLang="da-DK" i="1" smtClean="0">
                <a:ea typeface="ＭＳ Ｐゴシック" pitchFamily="34" charset="-128"/>
              </a:rPr>
              <a:t>ll learn about that in chapter 5, 6.</a:t>
            </a:r>
          </a:p>
        </p:txBody>
      </p:sp>
      <p:sp>
        <p:nvSpPr>
          <p:cNvPr id="41993" name="Line 5"/>
          <p:cNvSpPr>
            <a:spLocks noChangeShapeType="1"/>
          </p:cNvSpPr>
          <p:nvPr/>
        </p:nvSpPr>
        <p:spPr bwMode="auto">
          <a:xfrm>
            <a:off x="6503989" y="1816100"/>
            <a:ext cx="3905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94" name="Line 7"/>
          <p:cNvSpPr>
            <a:spLocks noChangeShapeType="1"/>
          </p:cNvSpPr>
          <p:nvPr/>
        </p:nvSpPr>
        <p:spPr bwMode="auto">
          <a:xfrm flipV="1">
            <a:off x="6538913" y="2555876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95" name="Line 8"/>
          <p:cNvSpPr>
            <a:spLocks noChangeShapeType="1"/>
          </p:cNvSpPr>
          <p:nvPr/>
        </p:nvSpPr>
        <p:spPr bwMode="auto">
          <a:xfrm>
            <a:off x="6550026" y="3087688"/>
            <a:ext cx="422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7304089" y="2663825"/>
            <a:ext cx="5619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97" name="Text Box 26"/>
          <p:cNvSpPr txBox="1">
            <a:spLocks noChangeArrowheads="1"/>
          </p:cNvSpPr>
          <p:nvPr/>
        </p:nvSpPr>
        <p:spPr bwMode="auto">
          <a:xfrm>
            <a:off x="6072188" y="1282701"/>
            <a:ext cx="82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223.1.1.1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grpSp>
        <p:nvGrpSpPr>
          <p:cNvPr id="41998" name="Group 27"/>
          <p:cNvGrpSpPr>
            <a:grpSpLocks/>
          </p:cNvGrpSpPr>
          <p:nvPr/>
        </p:nvGrpSpPr>
        <p:grpSpPr bwMode="auto">
          <a:xfrm>
            <a:off x="5338763" y="2243139"/>
            <a:ext cx="920750" cy="276225"/>
            <a:chOff x="3251" y="608"/>
            <a:chExt cx="580" cy="174"/>
          </a:xfrm>
        </p:grpSpPr>
        <p:sp>
          <p:nvSpPr>
            <p:cNvPr id="42058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/>
            </a:p>
          </p:txBody>
        </p:sp>
        <p:sp>
          <p:nvSpPr>
            <p:cNvPr id="42059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5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200"/>
                <a:t>223.1.1.2</a:t>
              </a:r>
              <a:endParaRPr lang="en-US" altLang="da-DK" sz="1200">
                <a:latin typeface="Comic Sans MS" panose="030F0702030302020204" pitchFamily="66" charset="0"/>
              </a:endParaRPr>
            </a:p>
          </p:txBody>
        </p:sp>
      </p:grpSp>
      <p:sp>
        <p:nvSpPr>
          <p:cNvPr id="41999" name="Text Box 30"/>
          <p:cNvSpPr txBox="1">
            <a:spLocks noChangeArrowheads="1"/>
          </p:cNvSpPr>
          <p:nvPr/>
        </p:nvSpPr>
        <p:spPr bwMode="auto">
          <a:xfrm>
            <a:off x="6176964" y="3238501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223.1.1.3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2000" name="Text Box 31"/>
          <p:cNvSpPr txBox="1">
            <a:spLocks noChangeArrowheads="1"/>
          </p:cNvSpPr>
          <p:nvPr/>
        </p:nvSpPr>
        <p:spPr bwMode="auto">
          <a:xfrm>
            <a:off x="7277100" y="2368551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223.1.1.4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2001" name="Line 32"/>
          <p:cNvSpPr>
            <a:spLocks noChangeShapeType="1"/>
          </p:cNvSpPr>
          <p:nvPr/>
        </p:nvSpPr>
        <p:spPr bwMode="auto">
          <a:xfrm>
            <a:off x="8378826" y="2668588"/>
            <a:ext cx="5810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2002" name="Text Box 33"/>
          <p:cNvSpPr txBox="1">
            <a:spLocks noChangeArrowheads="1"/>
          </p:cNvSpPr>
          <p:nvPr/>
        </p:nvSpPr>
        <p:spPr bwMode="auto">
          <a:xfrm>
            <a:off x="8253414" y="2378076"/>
            <a:ext cx="82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223.1.2.9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2003" name="Line 36"/>
          <p:cNvSpPr>
            <a:spLocks noChangeShapeType="1"/>
          </p:cNvSpPr>
          <p:nvPr/>
        </p:nvSpPr>
        <p:spPr bwMode="auto">
          <a:xfrm>
            <a:off x="9402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2004" name="Line 38"/>
          <p:cNvSpPr>
            <a:spLocks noChangeShapeType="1"/>
          </p:cNvSpPr>
          <p:nvPr/>
        </p:nvSpPr>
        <p:spPr bwMode="auto">
          <a:xfrm>
            <a:off x="9402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2005" name="Text Box 41"/>
          <p:cNvSpPr txBox="1">
            <a:spLocks noChangeArrowheads="1"/>
          </p:cNvSpPr>
          <p:nvPr/>
        </p:nvSpPr>
        <p:spPr bwMode="auto">
          <a:xfrm>
            <a:off x="8982075" y="3349626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223.1.2.2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2006" name="Text Box 44"/>
          <p:cNvSpPr txBox="1">
            <a:spLocks noChangeArrowheads="1"/>
          </p:cNvSpPr>
          <p:nvPr/>
        </p:nvSpPr>
        <p:spPr bwMode="auto">
          <a:xfrm>
            <a:off x="8774114" y="1743076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223.1.2.1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2007" name="Line 45"/>
          <p:cNvSpPr>
            <a:spLocks noChangeShapeType="1"/>
          </p:cNvSpPr>
          <p:nvPr/>
        </p:nvSpPr>
        <p:spPr bwMode="auto">
          <a:xfrm>
            <a:off x="8140700" y="30067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2008" name="Line 47"/>
          <p:cNvSpPr>
            <a:spLocks noChangeShapeType="1"/>
          </p:cNvSpPr>
          <p:nvPr/>
        </p:nvSpPr>
        <p:spPr bwMode="auto">
          <a:xfrm flipH="1" flipV="1">
            <a:off x="7527926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2009" name="Line 48"/>
          <p:cNvSpPr>
            <a:spLocks noChangeShapeType="1"/>
          </p:cNvSpPr>
          <p:nvPr/>
        </p:nvSpPr>
        <p:spPr bwMode="auto">
          <a:xfrm flipH="1" flipV="1">
            <a:off x="8704264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2010" name="Text Box 53"/>
          <p:cNvSpPr txBox="1">
            <a:spLocks noChangeArrowheads="1"/>
          </p:cNvSpPr>
          <p:nvPr/>
        </p:nvSpPr>
        <p:spPr bwMode="auto">
          <a:xfrm>
            <a:off x="8736014" y="4344989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223.1.3.2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sp>
        <p:nvSpPr>
          <p:cNvPr id="42011" name="Text Box 56"/>
          <p:cNvSpPr txBox="1">
            <a:spLocks noChangeArrowheads="1"/>
          </p:cNvSpPr>
          <p:nvPr/>
        </p:nvSpPr>
        <p:spPr bwMode="auto">
          <a:xfrm>
            <a:off x="7493000" y="4349751"/>
            <a:ext cx="827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200"/>
              <a:t>223.1.3.1</a:t>
            </a:r>
            <a:endParaRPr lang="en-US" altLang="da-DK" sz="1200">
              <a:latin typeface="Comic Sans MS" panose="030F0702030302020204" pitchFamily="66" charset="0"/>
            </a:endParaRPr>
          </a:p>
        </p:txBody>
      </p:sp>
      <p:grpSp>
        <p:nvGrpSpPr>
          <p:cNvPr id="42012" name="Group 57"/>
          <p:cNvGrpSpPr>
            <a:grpSpLocks/>
          </p:cNvGrpSpPr>
          <p:nvPr/>
        </p:nvGrpSpPr>
        <p:grpSpPr bwMode="auto">
          <a:xfrm>
            <a:off x="7637464" y="3101976"/>
            <a:ext cx="935037" cy="276225"/>
            <a:chOff x="4532" y="1229"/>
            <a:chExt cx="589" cy="174"/>
          </a:xfrm>
        </p:grpSpPr>
        <p:sp>
          <p:nvSpPr>
            <p:cNvPr id="42056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/>
            </a:p>
          </p:txBody>
        </p:sp>
        <p:sp>
          <p:nvSpPr>
            <p:cNvPr id="42057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5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200"/>
                <a:t>223.1.3.27</a:t>
              </a:r>
              <a:endParaRPr lang="en-US" altLang="da-DK" sz="12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013" name="Group 73"/>
          <p:cNvGrpSpPr>
            <a:grpSpLocks/>
          </p:cNvGrpSpPr>
          <p:nvPr/>
        </p:nvGrpSpPr>
        <p:grpSpPr bwMode="auto">
          <a:xfrm>
            <a:off x="5897563" y="1528763"/>
            <a:ext cx="641350" cy="558800"/>
            <a:chOff x="-44" y="1473"/>
            <a:chExt cx="981" cy="1105"/>
          </a:xfrm>
        </p:grpSpPr>
        <p:pic>
          <p:nvPicPr>
            <p:cNvPr id="42054" name="Picture 7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55" name="Freeform 7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14" name="Group 80"/>
          <p:cNvGrpSpPr>
            <a:grpSpLocks/>
          </p:cNvGrpSpPr>
          <p:nvPr/>
        </p:nvGrpSpPr>
        <p:grpSpPr bwMode="auto">
          <a:xfrm>
            <a:off x="5892800" y="2127250"/>
            <a:ext cx="641350" cy="558800"/>
            <a:chOff x="-44" y="1473"/>
            <a:chExt cx="981" cy="1105"/>
          </a:xfrm>
        </p:grpSpPr>
        <p:pic>
          <p:nvPicPr>
            <p:cNvPr id="42052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53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15" name="Group 83"/>
          <p:cNvGrpSpPr>
            <a:grpSpLocks/>
          </p:cNvGrpSpPr>
          <p:nvPr/>
        </p:nvGrpSpPr>
        <p:grpSpPr bwMode="auto">
          <a:xfrm>
            <a:off x="5921375" y="2736850"/>
            <a:ext cx="641350" cy="558800"/>
            <a:chOff x="-44" y="1473"/>
            <a:chExt cx="981" cy="1105"/>
          </a:xfrm>
        </p:grpSpPr>
        <p:pic>
          <p:nvPicPr>
            <p:cNvPr id="42050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51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16" name="Group 87"/>
          <p:cNvGrpSpPr>
            <a:grpSpLocks/>
          </p:cNvGrpSpPr>
          <p:nvPr/>
        </p:nvGrpSpPr>
        <p:grpSpPr bwMode="auto">
          <a:xfrm flipH="1">
            <a:off x="9580563" y="1685925"/>
            <a:ext cx="641350" cy="558800"/>
            <a:chOff x="-44" y="1473"/>
            <a:chExt cx="981" cy="1105"/>
          </a:xfrm>
        </p:grpSpPr>
        <p:pic>
          <p:nvPicPr>
            <p:cNvPr id="42048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49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17" name="Group 90"/>
          <p:cNvGrpSpPr>
            <a:grpSpLocks/>
          </p:cNvGrpSpPr>
          <p:nvPr/>
        </p:nvGrpSpPr>
        <p:grpSpPr bwMode="auto">
          <a:xfrm flipH="1">
            <a:off x="9594850" y="2965450"/>
            <a:ext cx="641350" cy="558800"/>
            <a:chOff x="-44" y="1473"/>
            <a:chExt cx="981" cy="1105"/>
          </a:xfrm>
        </p:grpSpPr>
        <p:pic>
          <p:nvPicPr>
            <p:cNvPr id="42046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47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18" name="Group 93"/>
          <p:cNvGrpSpPr>
            <a:grpSpLocks/>
          </p:cNvGrpSpPr>
          <p:nvPr/>
        </p:nvGrpSpPr>
        <p:grpSpPr bwMode="auto">
          <a:xfrm flipH="1">
            <a:off x="8496300" y="4489450"/>
            <a:ext cx="641350" cy="558800"/>
            <a:chOff x="-44" y="1473"/>
            <a:chExt cx="981" cy="1105"/>
          </a:xfrm>
        </p:grpSpPr>
        <p:pic>
          <p:nvPicPr>
            <p:cNvPr id="42044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45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19" name="Group 96"/>
          <p:cNvGrpSpPr>
            <a:grpSpLocks/>
          </p:cNvGrpSpPr>
          <p:nvPr/>
        </p:nvGrpSpPr>
        <p:grpSpPr bwMode="auto">
          <a:xfrm flipH="1">
            <a:off x="7332663" y="4530725"/>
            <a:ext cx="641350" cy="558800"/>
            <a:chOff x="-44" y="1473"/>
            <a:chExt cx="981" cy="1105"/>
          </a:xfrm>
        </p:grpSpPr>
        <p:pic>
          <p:nvPicPr>
            <p:cNvPr id="42042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43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2020" name="Group 99"/>
          <p:cNvGrpSpPr>
            <a:grpSpLocks/>
          </p:cNvGrpSpPr>
          <p:nvPr/>
        </p:nvGrpSpPr>
        <p:grpSpPr bwMode="auto">
          <a:xfrm>
            <a:off x="7761288" y="2624138"/>
            <a:ext cx="698500" cy="355600"/>
            <a:chOff x="4396" y="1245"/>
            <a:chExt cx="672" cy="248"/>
          </a:xfrm>
        </p:grpSpPr>
        <p:sp>
          <p:nvSpPr>
            <p:cNvPr id="4203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203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da-DK" altLang="da-DK" sz="12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203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12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2037" name="Group 10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2040" name="Freeform 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2041" name="Freeform 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2038" name="Line 10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2039" name="Line 10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pic>
        <p:nvPicPr>
          <p:cNvPr id="42021" name="Picture 10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1" y="9112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6802439" y="1817689"/>
            <a:ext cx="509587" cy="1279525"/>
            <a:chOff x="5278322" y="1817603"/>
            <a:chExt cx="509379" cy="1279224"/>
          </a:xfrm>
        </p:grpSpPr>
        <p:pic>
          <p:nvPicPr>
            <p:cNvPr id="4203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8322" y="2485783"/>
              <a:ext cx="509379" cy="287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2032" name="Straight Connector 3"/>
            <p:cNvCxnSpPr>
              <a:cxnSpLocks noChangeShapeType="1"/>
            </p:cNvCxnSpPr>
            <p:nvPr/>
          </p:nvCxnSpPr>
          <p:spPr bwMode="auto">
            <a:xfrm>
              <a:off x="5369756" y="1817603"/>
              <a:ext cx="0" cy="6810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3" name="Straight Connector 77"/>
            <p:cNvCxnSpPr>
              <a:cxnSpLocks noChangeShapeType="1"/>
            </p:cNvCxnSpPr>
            <p:nvPr/>
          </p:nvCxnSpPr>
          <p:spPr bwMode="auto">
            <a:xfrm flipV="1">
              <a:off x="5443520" y="2769741"/>
              <a:ext cx="1" cy="3270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938338" y="2616201"/>
            <a:ext cx="5080000" cy="1751013"/>
            <a:chOff x="414922" y="2615565"/>
            <a:chExt cx="5079651" cy="1751597"/>
          </a:xfrm>
        </p:grpSpPr>
        <p:sp>
          <p:nvSpPr>
            <p:cNvPr id="42029" name="TextBox 10"/>
            <p:cNvSpPr txBox="1">
              <a:spLocks noChangeArrowheads="1"/>
            </p:cNvSpPr>
            <p:nvPr/>
          </p:nvSpPr>
          <p:spPr bwMode="auto">
            <a:xfrm>
              <a:off x="414922" y="3659276"/>
              <a:ext cx="43001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2000" i="1">
                  <a:solidFill>
                    <a:srgbClr val="CC0000"/>
                  </a:solidFill>
                </a:rPr>
                <a:t>A: </a:t>
              </a:r>
              <a:r>
                <a:rPr lang="en-US" altLang="da-DK" sz="2000"/>
                <a:t>wired Ethernet interfaces connected by Ethernet switches</a:t>
              </a:r>
            </a:p>
          </p:txBody>
        </p:sp>
        <p:cxnSp>
          <p:nvCxnSpPr>
            <p:cNvPr id="42030" name="Straight Connector 12"/>
            <p:cNvCxnSpPr>
              <a:cxnSpLocks noChangeShapeType="1"/>
            </p:cNvCxnSpPr>
            <p:nvPr/>
          </p:nvCxnSpPr>
          <p:spPr bwMode="auto">
            <a:xfrm flipH="1">
              <a:off x="4061206" y="2615565"/>
              <a:ext cx="1433367" cy="1420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5853113" y="3790950"/>
            <a:ext cx="4298950" cy="2451100"/>
            <a:chOff x="4328727" y="3790332"/>
            <a:chExt cx="4300100" cy="2450981"/>
          </a:xfrm>
        </p:grpSpPr>
        <p:pic>
          <p:nvPicPr>
            <p:cNvPr id="42026" name="Picture 777" descr="access_point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2411" y="3790332"/>
              <a:ext cx="587569" cy="48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27" name="TextBox 89"/>
            <p:cNvSpPr txBox="1">
              <a:spLocks noChangeArrowheads="1"/>
            </p:cNvSpPr>
            <p:nvPr/>
          </p:nvSpPr>
          <p:spPr bwMode="auto">
            <a:xfrm>
              <a:off x="4328727" y="5533427"/>
              <a:ext cx="43001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2000" i="1">
                  <a:solidFill>
                    <a:srgbClr val="CC0000"/>
                  </a:solidFill>
                </a:rPr>
                <a:t>A: </a:t>
              </a:r>
              <a:r>
                <a:rPr lang="en-US" altLang="da-DK" sz="2000"/>
                <a:t>wireless WiFi interfaces connected by WiFi base station</a:t>
              </a:r>
            </a:p>
          </p:txBody>
        </p:sp>
        <p:cxnSp>
          <p:nvCxnSpPr>
            <p:cNvPr id="42028" name="Straight Connector 90"/>
            <p:cNvCxnSpPr>
              <a:cxnSpLocks noChangeShapeType="1"/>
            </p:cNvCxnSpPr>
            <p:nvPr/>
          </p:nvCxnSpPr>
          <p:spPr bwMode="auto">
            <a:xfrm flipH="1">
              <a:off x="4982985" y="4208863"/>
              <a:ext cx="1433367" cy="1420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63738" y="4775200"/>
            <a:ext cx="37973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2000" i="1">
                <a:solidFill>
                  <a:srgbClr val="CC0000"/>
                </a:solidFill>
              </a:rPr>
              <a:t>For now: </a:t>
            </a:r>
            <a:r>
              <a:rPr lang="en-US" altLang="da-DK" sz="2000"/>
              <a:t>don</a:t>
            </a:r>
            <a:r>
              <a:rPr lang="fr-FR" altLang="en-US" sz="2000"/>
              <a:t>’</a:t>
            </a:r>
            <a:r>
              <a:rPr lang="en-US" altLang="ja-JP" sz="2000"/>
              <a:t>t need to worry about how one interface is connected to another (with no intervening router) </a:t>
            </a:r>
            <a:endParaRPr lang="en-US" altLang="da-DK" sz="2000"/>
          </a:p>
        </p:txBody>
      </p:sp>
    </p:spTree>
    <p:extLst>
      <p:ext uri="{BB962C8B-B14F-4D97-AF65-F5344CB8AC3E}">
        <p14:creationId xmlns:p14="http://schemas.microsoft.com/office/powerpoint/2010/main" val="286127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5C69F38B-727F-488E-BC99-8A0DA0EE3AE9}" type="slidenum">
              <a:rPr lang="en-US" altLang="da-DK">
                <a:latin typeface="Tahoma" panose="020B0604030504040204" pitchFamily="34" charset="0"/>
              </a:rPr>
              <a:pPr/>
              <a:t>5</a:t>
            </a:fld>
            <a:endParaRPr lang="en-US" altLang="da-DK">
              <a:latin typeface="Tahoma" panose="020B0604030504040204" pitchFamily="34" charset="0"/>
            </a:endParaRP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sp>
        <p:nvSpPr>
          <p:cNvPr id="4301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0" y="1333500"/>
            <a:ext cx="3695700" cy="4648200"/>
          </a:xfrm>
        </p:spPr>
        <p:txBody>
          <a:bodyPr/>
          <a:lstStyle/>
          <a:p>
            <a:pPr marL="234950" indent="-234950"/>
            <a:r>
              <a:rPr lang="en-US" altLang="da-DK" smtClean="0">
                <a:solidFill>
                  <a:srgbClr val="000099"/>
                </a:solidFill>
                <a:ea typeface="ＭＳ Ｐゴシック" pitchFamily="34" charset="-128"/>
              </a:rPr>
              <a:t>IP address:</a:t>
            </a:r>
            <a:r>
              <a:rPr lang="en-US" altLang="da-DK" smtClean="0">
                <a:ea typeface="ＭＳ Ｐゴシック" pitchFamily="34" charset="-128"/>
              </a:rPr>
              <a:t> </a:t>
            </a:r>
          </a:p>
          <a:p>
            <a:pPr marL="512763" lvl="1" indent="-163513"/>
            <a:r>
              <a:rPr lang="en-US" altLang="da-DK" smtClean="0">
                <a:ea typeface="ＭＳ Ｐゴシック" pitchFamily="34" charset="-128"/>
              </a:rPr>
              <a:t>subnet part - high order bits</a:t>
            </a:r>
          </a:p>
          <a:p>
            <a:pPr marL="512763" lvl="1" indent="-163513"/>
            <a:r>
              <a:rPr lang="en-US" altLang="da-DK" smtClean="0">
                <a:ea typeface="ＭＳ Ｐゴシック" pitchFamily="34" charset="-128"/>
              </a:rPr>
              <a:t>host part - low order bits </a:t>
            </a:r>
          </a:p>
          <a:p>
            <a:pPr marL="234950" indent="-234950"/>
            <a:r>
              <a:rPr lang="en-US" altLang="da-DK" i="1" smtClean="0">
                <a:solidFill>
                  <a:srgbClr val="000099"/>
                </a:solidFill>
                <a:ea typeface="ＭＳ Ｐゴシック" pitchFamily="34" charset="-128"/>
              </a:rPr>
              <a:t>what</a:t>
            </a:r>
            <a:r>
              <a:rPr lang="ja-JP" altLang="en-US" i="1" smtClean="0">
                <a:solidFill>
                  <a:srgbClr val="000099"/>
                </a:solidFill>
                <a:ea typeface="ＭＳ Ｐゴシック" pitchFamily="34" charset="-128"/>
              </a:rPr>
              <a:t>’</a:t>
            </a:r>
            <a:r>
              <a:rPr lang="en-US" altLang="ja-JP" i="1" smtClean="0">
                <a:solidFill>
                  <a:srgbClr val="000099"/>
                </a:solidFill>
                <a:ea typeface="ＭＳ Ｐゴシック" pitchFamily="34" charset="-128"/>
              </a:rPr>
              <a:t>s a subnet ?</a:t>
            </a:r>
          </a:p>
          <a:p>
            <a:pPr marL="512763" lvl="1" indent="-163513"/>
            <a:r>
              <a:rPr lang="en-US" altLang="da-DK" smtClean="0">
                <a:ea typeface="ＭＳ Ｐゴシック" pitchFamily="34" charset="-128"/>
              </a:rPr>
              <a:t>device interfaces with same subnet part of IP address</a:t>
            </a:r>
          </a:p>
          <a:p>
            <a:pPr marL="512763" lvl="1" indent="-163513"/>
            <a:r>
              <a:rPr lang="en-US" altLang="da-DK" smtClean="0">
                <a:ea typeface="ＭＳ Ｐゴシック" pitchFamily="34" charset="-128"/>
              </a:rPr>
              <a:t>can physically reach each other </a:t>
            </a:r>
            <a:r>
              <a:rPr lang="en-US" altLang="da-DK" i="1" smtClean="0">
                <a:solidFill>
                  <a:srgbClr val="CC0000"/>
                </a:solidFill>
                <a:ea typeface="ＭＳ Ｐゴシック" pitchFamily="34" charset="-128"/>
              </a:rPr>
              <a:t>without intervening router</a:t>
            </a:r>
          </a:p>
        </p:txBody>
      </p:sp>
      <p:sp>
        <p:nvSpPr>
          <p:cNvPr id="43014" name="Text Box 56"/>
          <p:cNvSpPr txBox="1">
            <a:spLocks noChangeArrowheads="1"/>
          </p:cNvSpPr>
          <p:nvPr/>
        </p:nvSpPr>
        <p:spPr bwMode="auto">
          <a:xfrm>
            <a:off x="6261101" y="5199064"/>
            <a:ext cx="372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2000"/>
              <a:t>network consisting of 3 subnets</a:t>
            </a:r>
          </a:p>
        </p:txBody>
      </p:sp>
      <p:pic>
        <p:nvPicPr>
          <p:cNvPr id="43015" name="Picture 59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1" y="855664"/>
            <a:ext cx="2011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Rectangle 139"/>
          <p:cNvSpPr>
            <a:spLocks noChangeArrowheads="1"/>
          </p:cNvSpPr>
          <p:nvPr/>
        </p:nvSpPr>
        <p:spPr bwMode="auto">
          <a:xfrm>
            <a:off x="6489701" y="3354389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3017" name="Freeform 140"/>
          <p:cNvSpPr>
            <a:spLocks/>
          </p:cNvSpPr>
          <p:nvPr/>
        </p:nvSpPr>
        <p:spPr bwMode="auto">
          <a:xfrm>
            <a:off x="5902326" y="1293813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8" name="Freeform 141"/>
          <p:cNvSpPr>
            <a:spLocks/>
          </p:cNvSpPr>
          <p:nvPr/>
        </p:nvSpPr>
        <p:spPr bwMode="auto">
          <a:xfrm>
            <a:off x="8429625" y="1603376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9" name="Freeform 142"/>
          <p:cNvSpPr>
            <a:spLocks/>
          </p:cNvSpPr>
          <p:nvPr/>
        </p:nvSpPr>
        <p:spPr bwMode="auto">
          <a:xfrm>
            <a:off x="7102476" y="3036888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20" name="Line 143"/>
          <p:cNvSpPr>
            <a:spLocks noChangeShapeType="1"/>
          </p:cNvSpPr>
          <p:nvPr/>
        </p:nvSpPr>
        <p:spPr bwMode="auto">
          <a:xfrm>
            <a:off x="6540501" y="18161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21" name="Line 145"/>
          <p:cNvSpPr>
            <a:spLocks noChangeShapeType="1"/>
          </p:cNvSpPr>
          <p:nvPr/>
        </p:nvSpPr>
        <p:spPr bwMode="auto">
          <a:xfrm flipV="1">
            <a:off x="6540501" y="2460626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22" name="Line 146"/>
          <p:cNvSpPr>
            <a:spLocks noChangeShapeType="1"/>
          </p:cNvSpPr>
          <p:nvPr/>
        </p:nvSpPr>
        <p:spPr bwMode="auto">
          <a:xfrm>
            <a:off x="6550025" y="3087689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23" name="Line 147"/>
          <p:cNvSpPr>
            <a:spLocks noChangeShapeType="1"/>
          </p:cNvSpPr>
          <p:nvPr/>
        </p:nvSpPr>
        <p:spPr bwMode="auto">
          <a:xfrm>
            <a:off x="7043739" y="2662239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24" name="Text Box 148"/>
          <p:cNvSpPr txBox="1">
            <a:spLocks noChangeArrowheads="1"/>
          </p:cNvSpPr>
          <p:nvPr/>
        </p:nvSpPr>
        <p:spPr bwMode="auto">
          <a:xfrm>
            <a:off x="6499226" y="1490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25" name="Text Box 149"/>
          <p:cNvSpPr txBox="1">
            <a:spLocks noChangeArrowheads="1"/>
          </p:cNvSpPr>
          <p:nvPr/>
        </p:nvSpPr>
        <p:spPr bwMode="auto">
          <a:xfrm>
            <a:off x="6384926" y="31162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223.1.1.3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26" name="Text Box 150"/>
          <p:cNvSpPr txBox="1">
            <a:spLocks noChangeArrowheads="1"/>
          </p:cNvSpPr>
          <p:nvPr/>
        </p:nvSpPr>
        <p:spPr bwMode="auto">
          <a:xfrm>
            <a:off x="7131051" y="23558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223.1.1.4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27" name="Line 151"/>
          <p:cNvSpPr>
            <a:spLocks noChangeShapeType="1"/>
          </p:cNvSpPr>
          <p:nvPr/>
        </p:nvSpPr>
        <p:spPr bwMode="auto">
          <a:xfrm>
            <a:off x="8378826" y="2668589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28" name="Text Box 152"/>
          <p:cNvSpPr txBox="1">
            <a:spLocks noChangeArrowheads="1"/>
          </p:cNvSpPr>
          <p:nvPr/>
        </p:nvSpPr>
        <p:spPr bwMode="auto">
          <a:xfrm>
            <a:off x="8251826" y="23574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223.1.2.9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29" name="Line 154"/>
          <p:cNvSpPr>
            <a:spLocks noChangeShapeType="1"/>
          </p:cNvSpPr>
          <p:nvPr/>
        </p:nvSpPr>
        <p:spPr bwMode="auto">
          <a:xfrm>
            <a:off x="9402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30" name="Line 155"/>
          <p:cNvSpPr>
            <a:spLocks noChangeShapeType="1"/>
          </p:cNvSpPr>
          <p:nvPr/>
        </p:nvSpPr>
        <p:spPr bwMode="auto">
          <a:xfrm>
            <a:off x="9402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31" name="Line 156"/>
          <p:cNvSpPr>
            <a:spLocks noChangeShapeType="1"/>
          </p:cNvSpPr>
          <p:nvPr/>
        </p:nvSpPr>
        <p:spPr bwMode="auto">
          <a:xfrm>
            <a:off x="8140701" y="3006726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32" name="Line 158"/>
          <p:cNvSpPr>
            <a:spLocks noChangeShapeType="1"/>
          </p:cNvSpPr>
          <p:nvPr/>
        </p:nvSpPr>
        <p:spPr bwMode="auto">
          <a:xfrm flipH="1" flipV="1">
            <a:off x="7527926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33" name="Line 159"/>
          <p:cNvSpPr>
            <a:spLocks noChangeShapeType="1"/>
          </p:cNvSpPr>
          <p:nvPr/>
        </p:nvSpPr>
        <p:spPr bwMode="auto">
          <a:xfrm flipH="1" flipV="1">
            <a:off x="8704264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34" name="Text Box 160"/>
          <p:cNvSpPr txBox="1">
            <a:spLocks noChangeArrowheads="1"/>
          </p:cNvSpPr>
          <p:nvPr/>
        </p:nvSpPr>
        <p:spPr bwMode="auto">
          <a:xfrm>
            <a:off x="8675689" y="41624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223.1.3.2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35" name="Text Box 161"/>
          <p:cNvSpPr txBox="1">
            <a:spLocks noChangeArrowheads="1"/>
          </p:cNvSpPr>
          <p:nvPr/>
        </p:nvSpPr>
        <p:spPr bwMode="auto">
          <a:xfrm>
            <a:off x="6505576" y="42576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223.1.3.1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grpSp>
        <p:nvGrpSpPr>
          <p:cNvPr id="43036" name="Group 162"/>
          <p:cNvGrpSpPr>
            <a:grpSpLocks/>
          </p:cNvGrpSpPr>
          <p:nvPr/>
        </p:nvGrpSpPr>
        <p:grpSpPr bwMode="auto">
          <a:xfrm>
            <a:off x="5897563" y="1517650"/>
            <a:ext cx="641350" cy="558800"/>
            <a:chOff x="-44" y="1473"/>
            <a:chExt cx="981" cy="1105"/>
          </a:xfrm>
        </p:grpSpPr>
        <p:pic>
          <p:nvPicPr>
            <p:cNvPr id="43075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76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37" name="Group 165"/>
          <p:cNvGrpSpPr>
            <a:grpSpLocks/>
          </p:cNvGrpSpPr>
          <p:nvPr/>
        </p:nvGrpSpPr>
        <p:grpSpPr bwMode="auto">
          <a:xfrm>
            <a:off x="5892800" y="2127250"/>
            <a:ext cx="641350" cy="558800"/>
            <a:chOff x="-44" y="1473"/>
            <a:chExt cx="981" cy="1105"/>
          </a:xfrm>
        </p:grpSpPr>
        <p:pic>
          <p:nvPicPr>
            <p:cNvPr id="43073" name="Picture 16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74" name="Freeform 16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38" name="Group 168"/>
          <p:cNvGrpSpPr>
            <a:grpSpLocks/>
          </p:cNvGrpSpPr>
          <p:nvPr/>
        </p:nvGrpSpPr>
        <p:grpSpPr bwMode="auto">
          <a:xfrm>
            <a:off x="5921375" y="2736850"/>
            <a:ext cx="641350" cy="558800"/>
            <a:chOff x="-44" y="1473"/>
            <a:chExt cx="981" cy="1105"/>
          </a:xfrm>
        </p:grpSpPr>
        <p:pic>
          <p:nvPicPr>
            <p:cNvPr id="43071" name="Picture 16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72" name="Freeform 17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39" name="Group 171"/>
          <p:cNvGrpSpPr>
            <a:grpSpLocks/>
          </p:cNvGrpSpPr>
          <p:nvPr/>
        </p:nvGrpSpPr>
        <p:grpSpPr bwMode="auto">
          <a:xfrm flipH="1">
            <a:off x="9629775" y="1685925"/>
            <a:ext cx="641350" cy="558800"/>
            <a:chOff x="-44" y="1473"/>
            <a:chExt cx="981" cy="1105"/>
          </a:xfrm>
        </p:grpSpPr>
        <p:pic>
          <p:nvPicPr>
            <p:cNvPr id="43069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70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40" name="Group 174"/>
          <p:cNvGrpSpPr>
            <a:grpSpLocks/>
          </p:cNvGrpSpPr>
          <p:nvPr/>
        </p:nvGrpSpPr>
        <p:grpSpPr bwMode="auto">
          <a:xfrm flipH="1">
            <a:off x="9704388" y="2965450"/>
            <a:ext cx="641350" cy="558800"/>
            <a:chOff x="-44" y="1473"/>
            <a:chExt cx="981" cy="1105"/>
          </a:xfrm>
        </p:grpSpPr>
        <p:pic>
          <p:nvPicPr>
            <p:cNvPr id="43067" name="Picture 17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68" name="Freeform 1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41" name="Group 177"/>
          <p:cNvGrpSpPr>
            <a:grpSpLocks/>
          </p:cNvGrpSpPr>
          <p:nvPr/>
        </p:nvGrpSpPr>
        <p:grpSpPr bwMode="auto">
          <a:xfrm flipH="1">
            <a:off x="8496300" y="4489450"/>
            <a:ext cx="641350" cy="558800"/>
            <a:chOff x="-44" y="1473"/>
            <a:chExt cx="981" cy="1105"/>
          </a:xfrm>
        </p:grpSpPr>
        <p:pic>
          <p:nvPicPr>
            <p:cNvPr id="43065" name="Picture 17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66" name="Freeform 1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42" name="Group 180"/>
          <p:cNvGrpSpPr>
            <a:grpSpLocks/>
          </p:cNvGrpSpPr>
          <p:nvPr/>
        </p:nvGrpSpPr>
        <p:grpSpPr bwMode="auto">
          <a:xfrm flipH="1">
            <a:off x="7332663" y="4530725"/>
            <a:ext cx="641350" cy="558800"/>
            <a:chOff x="-44" y="1473"/>
            <a:chExt cx="981" cy="1105"/>
          </a:xfrm>
        </p:grpSpPr>
        <p:pic>
          <p:nvPicPr>
            <p:cNvPr id="43063" name="Picture 18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64" name="Freeform 1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3043" name="Group 183"/>
          <p:cNvGrpSpPr>
            <a:grpSpLocks/>
          </p:cNvGrpSpPr>
          <p:nvPr/>
        </p:nvGrpSpPr>
        <p:grpSpPr bwMode="auto">
          <a:xfrm>
            <a:off x="7761288" y="2624138"/>
            <a:ext cx="698500" cy="355600"/>
            <a:chOff x="4396" y="1245"/>
            <a:chExt cx="672" cy="248"/>
          </a:xfrm>
        </p:grpSpPr>
        <p:sp>
          <p:nvSpPr>
            <p:cNvPr id="4305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05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05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3058" name="Group 18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3061" name="Freeform 18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3062" name="Freeform 18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3059" name="Line 19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3060" name="Line 19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3044" name="Group 192"/>
          <p:cNvGrpSpPr>
            <a:grpSpLocks/>
          </p:cNvGrpSpPr>
          <p:nvPr/>
        </p:nvGrpSpPr>
        <p:grpSpPr bwMode="auto">
          <a:xfrm>
            <a:off x="8374064" y="3529014"/>
            <a:ext cx="1006475" cy="573087"/>
            <a:chOff x="4758" y="3508"/>
            <a:chExt cx="634" cy="361"/>
          </a:xfrm>
        </p:grpSpPr>
        <p:sp>
          <p:nvSpPr>
            <p:cNvPr id="43053" name="Text Box 193"/>
            <p:cNvSpPr txBox="1">
              <a:spLocks noChangeArrowheads="1"/>
            </p:cNvSpPr>
            <p:nvPr/>
          </p:nvSpPr>
          <p:spPr bwMode="auto">
            <a:xfrm>
              <a:off x="4844" y="3508"/>
              <a:ext cx="5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>
                  <a:solidFill>
                    <a:srgbClr val="CC0000"/>
                  </a:solidFill>
                </a:rPr>
                <a:t>subnet</a:t>
              </a:r>
            </a:p>
          </p:txBody>
        </p:sp>
        <p:sp>
          <p:nvSpPr>
            <p:cNvPr id="43054" name="Line 194"/>
            <p:cNvSpPr>
              <a:spLocks noChangeShapeType="1"/>
            </p:cNvSpPr>
            <p:nvPr/>
          </p:nvSpPr>
          <p:spPr bwMode="auto">
            <a:xfrm flipH="1">
              <a:off x="4758" y="3677"/>
              <a:ext cx="108" cy="1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43045" name="Rectangle 195"/>
          <p:cNvSpPr>
            <a:spLocks noChangeArrowheads="1"/>
          </p:cNvSpPr>
          <p:nvPr/>
        </p:nvSpPr>
        <p:spPr bwMode="auto">
          <a:xfrm>
            <a:off x="6654801" y="216376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3046" name="Text Box 196"/>
          <p:cNvSpPr txBox="1">
            <a:spLocks noChangeArrowheads="1"/>
          </p:cNvSpPr>
          <p:nvPr/>
        </p:nvSpPr>
        <p:spPr bwMode="auto">
          <a:xfrm>
            <a:off x="6499226" y="21336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223.1.1.2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47" name="Rectangle 197"/>
          <p:cNvSpPr>
            <a:spLocks noChangeArrowheads="1"/>
          </p:cNvSpPr>
          <p:nvPr/>
        </p:nvSpPr>
        <p:spPr bwMode="auto">
          <a:xfrm>
            <a:off x="9359901" y="2149476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3048" name="Rectangle 198"/>
          <p:cNvSpPr>
            <a:spLocks noChangeArrowheads="1"/>
          </p:cNvSpPr>
          <p:nvPr/>
        </p:nvSpPr>
        <p:spPr bwMode="auto">
          <a:xfrm>
            <a:off x="9356726" y="2949576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3049" name="Rectangle 199"/>
          <p:cNvSpPr>
            <a:spLocks noChangeArrowheads="1"/>
          </p:cNvSpPr>
          <p:nvPr/>
        </p:nvSpPr>
        <p:spPr bwMode="auto">
          <a:xfrm>
            <a:off x="8004176" y="313531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3050" name="Text Box 200"/>
          <p:cNvSpPr txBox="1">
            <a:spLocks noChangeArrowheads="1"/>
          </p:cNvSpPr>
          <p:nvPr/>
        </p:nvSpPr>
        <p:spPr bwMode="auto">
          <a:xfrm>
            <a:off x="7527925" y="3097213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223.1.3.27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51" name="Text Box 201"/>
          <p:cNvSpPr txBox="1">
            <a:spLocks noChangeArrowheads="1"/>
          </p:cNvSpPr>
          <p:nvPr/>
        </p:nvSpPr>
        <p:spPr bwMode="auto">
          <a:xfrm>
            <a:off x="8713789" y="2887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223.1.2.2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3052" name="Text Box 202"/>
          <p:cNvSpPr txBox="1">
            <a:spLocks noChangeArrowheads="1"/>
          </p:cNvSpPr>
          <p:nvPr/>
        </p:nvSpPr>
        <p:spPr bwMode="auto">
          <a:xfrm>
            <a:off x="9110664" y="21288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223.1.2.1</a:t>
            </a:r>
            <a:endParaRPr lang="en-US" altLang="da-DK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FF415F9E-1AA2-4621-A95D-60E4FD6A0F2F}" type="slidenum">
              <a:rPr lang="en-US" altLang="da-DK">
                <a:latin typeface="Tahoma" panose="020B0604030504040204" pitchFamily="34" charset="0"/>
              </a:rPr>
              <a:pPr/>
              <a:t>6</a:t>
            </a:fld>
            <a:endParaRPr lang="en-US" altLang="da-DK">
              <a:latin typeface="Tahoma" panose="020B0604030504040204" pitchFamily="34" charset="0"/>
            </a:endParaRP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0" y="1333500"/>
            <a:ext cx="3695700" cy="4648200"/>
          </a:xfrm>
        </p:spPr>
        <p:txBody>
          <a:bodyPr/>
          <a:lstStyle/>
          <a:p>
            <a:endParaRPr lang="en-US" altLang="da-DK" sz="2400">
              <a:ea typeface="ＭＳ Ｐゴシック" pitchFamily="34" charset="-128"/>
            </a:endParaRPr>
          </a:p>
          <a:p>
            <a:endParaRPr lang="en-US" altLang="da-DK" sz="2400">
              <a:ea typeface="ＭＳ Ｐゴシック" pitchFamily="34" charset="-128"/>
            </a:endParaRPr>
          </a:p>
        </p:txBody>
      </p:sp>
      <p:sp>
        <p:nvSpPr>
          <p:cNvPr id="40965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2039938" y="15351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recipe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to determine the subnets, detach each interface from its host or router, creating islands of isolated networks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each isolated network is called a </a:t>
            </a:r>
            <a:r>
              <a:rPr lang="en-US" i="1">
                <a:solidFill>
                  <a:srgbClr val="CC0000"/>
                </a:solidFill>
                <a:cs typeface="+mn-cs"/>
              </a:rPr>
              <a:t>subnet</a:t>
            </a:r>
          </a:p>
        </p:txBody>
      </p:sp>
      <p:sp>
        <p:nvSpPr>
          <p:cNvPr id="44038" name="Text Box 61"/>
          <p:cNvSpPr txBox="1">
            <a:spLocks noChangeArrowheads="1"/>
          </p:cNvSpPr>
          <p:nvPr/>
        </p:nvSpPr>
        <p:spPr bwMode="auto">
          <a:xfrm>
            <a:off x="7081839" y="5781675"/>
            <a:ext cx="250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2400"/>
              <a:t>subnet mask: /24</a:t>
            </a:r>
          </a:p>
        </p:txBody>
      </p:sp>
      <p:sp>
        <p:nvSpPr>
          <p:cNvPr id="40967" name="Rectangle 185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pic>
        <p:nvPicPr>
          <p:cNvPr id="44040" name="Picture 186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1" y="855664"/>
            <a:ext cx="2011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41" name="Group 190"/>
          <p:cNvGrpSpPr>
            <a:grpSpLocks/>
          </p:cNvGrpSpPr>
          <p:nvPr/>
        </p:nvGrpSpPr>
        <p:grpSpPr bwMode="auto">
          <a:xfrm>
            <a:off x="5892800" y="908051"/>
            <a:ext cx="4452938" cy="4652963"/>
            <a:chOff x="2752" y="572"/>
            <a:chExt cx="2805" cy="2931"/>
          </a:xfrm>
        </p:grpSpPr>
        <p:sp>
          <p:nvSpPr>
            <p:cNvPr id="44045" name="Text Box 191"/>
            <p:cNvSpPr txBox="1">
              <a:spLocks noChangeArrowheads="1"/>
            </p:cNvSpPr>
            <p:nvPr/>
          </p:nvSpPr>
          <p:spPr bwMode="auto">
            <a:xfrm>
              <a:off x="2825" y="572"/>
              <a:ext cx="10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2000" i="1">
                  <a:solidFill>
                    <a:srgbClr val="CC0000"/>
                  </a:solidFill>
                </a:rPr>
                <a:t>223.1.1.0/24</a:t>
              </a:r>
            </a:p>
          </p:txBody>
        </p:sp>
        <p:sp>
          <p:nvSpPr>
            <p:cNvPr id="44046" name="Text Box 192"/>
            <p:cNvSpPr txBox="1">
              <a:spLocks noChangeArrowheads="1"/>
            </p:cNvSpPr>
            <p:nvPr/>
          </p:nvSpPr>
          <p:spPr bwMode="auto">
            <a:xfrm>
              <a:off x="4419" y="725"/>
              <a:ext cx="10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2000" i="1">
                  <a:solidFill>
                    <a:srgbClr val="CC0000"/>
                  </a:solidFill>
                </a:rPr>
                <a:t>223.1.2.0/24</a:t>
              </a:r>
            </a:p>
          </p:txBody>
        </p:sp>
        <p:sp>
          <p:nvSpPr>
            <p:cNvPr id="44047" name="Text Box 193"/>
            <p:cNvSpPr txBox="1">
              <a:spLocks noChangeArrowheads="1"/>
            </p:cNvSpPr>
            <p:nvPr/>
          </p:nvSpPr>
          <p:spPr bwMode="auto">
            <a:xfrm>
              <a:off x="3743" y="3253"/>
              <a:ext cx="10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2000" i="1">
                  <a:solidFill>
                    <a:srgbClr val="CC0000"/>
                  </a:solidFill>
                </a:rPr>
                <a:t>223.1.3.0/24</a:t>
              </a:r>
            </a:p>
          </p:txBody>
        </p:sp>
        <p:sp>
          <p:nvSpPr>
            <p:cNvPr id="44048" name="Rectangle 194"/>
            <p:cNvSpPr>
              <a:spLocks noChangeArrowheads="1"/>
            </p:cNvSpPr>
            <p:nvPr/>
          </p:nvSpPr>
          <p:spPr bwMode="auto">
            <a:xfrm>
              <a:off x="3128" y="2113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/>
            </a:p>
          </p:txBody>
        </p:sp>
        <p:sp>
          <p:nvSpPr>
            <p:cNvPr id="44049" name="Freeform 195"/>
            <p:cNvSpPr>
              <a:spLocks/>
            </p:cNvSpPr>
            <p:nvPr/>
          </p:nvSpPr>
          <p:spPr bwMode="auto">
            <a:xfrm>
              <a:off x="2758" y="815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50" name="Freeform 196"/>
            <p:cNvSpPr>
              <a:spLocks/>
            </p:cNvSpPr>
            <p:nvPr/>
          </p:nvSpPr>
          <p:spPr bwMode="auto">
            <a:xfrm>
              <a:off x="4350" y="101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51" name="Freeform 197"/>
            <p:cNvSpPr>
              <a:spLocks/>
            </p:cNvSpPr>
            <p:nvPr/>
          </p:nvSpPr>
          <p:spPr bwMode="auto">
            <a:xfrm>
              <a:off x="3514" y="1913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86"/>
                <a:gd name="T40" fmla="*/ 0 h 1247"/>
                <a:gd name="T41" fmla="*/ 1286 w 1286"/>
                <a:gd name="T42" fmla="*/ 1247 h 1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52" name="Line 198"/>
            <p:cNvSpPr>
              <a:spLocks noChangeShapeType="1"/>
            </p:cNvSpPr>
            <p:nvPr/>
          </p:nvSpPr>
          <p:spPr bwMode="auto">
            <a:xfrm>
              <a:off x="3160" y="1144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53" name="Line 200"/>
            <p:cNvSpPr>
              <a:spLocks noChangeShapeType="1"/>
            </p:cNvSpPr>
            <p:nvPr/>
          </p:nvSpPr>
          <p:spPr bwMode="auto">
            <a:xfrm flipV="1">
              <a:off x="3160" y="1550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54" name="Line 201"/>
            <p:cNvSpPr>
              <a:spLocks noChangeShapeType="1"/>
            </p:cNvSpPr>
            <p:nvPr/>
          </p:nvSpPr>
          <p:spPr bwMode="auto">
            <a:xfrm>
              <a:off x="3166" y="1945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55" name="Text Box 203"/>
            <p:cNvSpPr txBox="1">
              <a:spLocks noChangeArrowheads="1"/>
            </p:cNvSpPr>
            <p:nvPr/>
          </p:nvSpPr>
          <p:spPr bwMode="auto">
            <a:xfrm>
              <a:off x="3134" y="93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223.1.1.1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56" name="Text Box 204"/>
            <p:cNvSpPr txBox="1">
              <a:spLocks noChangeArrowheads="1"/>
            </p:cNvSpPr>
            <p:nvPr/>
          </p:nvSpPr>
          <p:spPr bwMode="auto">
            <a:xfrm>
              <a:off x="3062" y="1963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223.1.1.3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57" name="Text Box 205"/>
            <p:cNvSpPr txBox="1">
              <a:spLocks noChangeArrowheads="1"/>
            </p:cNvSpPr>
            <p:nvPr/>
          </p:nvSpPr>
          <p:spPr bwMode="auto">
            <a:xfrm>
              <a:off x="3532" y="1484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223.1.1.4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58" name="Text Box 207"/>
            <p:cNvSpPr txBox="1">
              <a:spLocks noChangeArrowheads="1"/>
            </p:cNvSpPr>
            <p:nvPr/>
          </p:nvSpPr>
          <p:spPr bwMode="auto">
            <a:xfrm>
              <a:off x="4238" y="148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223.1.2.9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59" name="Line 209"/>
            <p:cNvSpPr>
              <a:spLocks noChangeShapeType="1"/>
            </p:cNvSpPr>
            <p:nvPr/>
          </p:nvSpPr>
          <p:spPr bwMode="auto">
            <a:xfrm>
              <a:off x="4963" y="1246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60" name="Line 210"/>
            <p:cNvSpPr>
              <a:spLocks noChangeShapeType="1"/>
            </p:cNvSpPr>
            <p:nvPr/>
          </p:nvSpPr>
          <p:spPr bwMode="auto">
            <a:xfrm>
              <a:off x="4963" y="2047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61" name="Line 213"/>
            <p:cNvSpPr>
              <a:spLocks noChangeShapeType="1"/>
            </p:cNvSpPr>
            <p:nvPr/>
          </p:nvSpPr>
          <p:spPr bwMode="auto">
            <a:xfrm flipH="1" flipV="1">
              <a:off x="3782" y="2696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62" name="Line 214"/>
            <p:cNvSpPr>
              <a:spLocks noChangeShapeType="1"/>
            </p:cNvSpPr>
            <p:nvPr/>
          </p:nvSpPr>
          <p:spPr bwMode="auto">
            <a:xfrm flipH="1" flipV="1">
              <a:off x="4523" y="2699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063" name="Text Box 215"/>
            <p:cNvSpPr txBox="1">
              <a:spLocks noChangeArrowheads="1"/>
            </p:cNvSpPr>
            <p:nvPr/>
          </p:nvSpPr>
          <p:spPr bwMode="auto">
            <a:xfrm>
              <a:off x="4505" y="262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223.1.3.2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64" name="Text Box 216"/>
            <p:cNvSpPr txBox="1">
              <a:spLocks noChangeArrowheads="1"/>
            </p:cNvSpPr>
            <p:nvPr/>
          </p:nvSpPr>
          <p:spPr bwMode="auto">
            <a:xfrm>
              <a:off x="3138" y="268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223.1.3.1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grpSp>
          <p:nvGrpSpPr>
            <p:cNvPr id="44065" name="Group 217"/>
            <p:cNvGrpSpPr>
              <a:grpSpLocks/>
            </p:cNvGrpSpPr>
            <p:nvPr/>
          </p:nvGrpSpPr>
          <p:grpSpPr bwMode="auto">
            <a:xfrm>
              <a:off x="2755" y="956"/>
              <a:ext cx="404" cy="352"/>
              <a:chOff x="-44" y="1473"/>
              <a:chExt cx="981" cy="1105"/>
            </a:xfrm>
          </p:grpSpPr>
          <p:pic>
            <p:nvPicPr>
              <p:cNvPr id="44104" name="Picture 21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5" name="Freeform 21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66" name="Group 220"/>
            <p:cNvGrpSpPr>
              <a:grpSpLocks/>
            </p:cNvGrpSpPr>
            <p:nvPr/>
          </p:nvGrpSpPr>
          <p:grpSpPr bwMode="auto">
            <a:xfrm>
              <a:off x="2752" y="1340"/>
              <a:ext cx="404" cy="352"/>
              <a:chOff x="-44" y="1473"/>
              <a:chExt cx="981" cy="1105"/>
            </a:xfrm>
          </p:grpSpPr>
          <p:pic>
            <p:nvPicPr>
              <p:cNvPr id="44102" name="Picture 22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3" name="Freeform 22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67" name="Group 223"/>
            <p:cNvGrpSpPr>
              <a:grpSpLocks/>
            </p:cNvGrpSpPr>
            <p:nvPr/>
          </p:nvGrpSpPr>
          <p:grpSpPr bwMode="auto">
            <a:xfrm>
              <a:off x="2770" y="1724"/>
              <a:ext cx="404" cy="352"/>
              <a:chOff x="-44" y="1473"/>
              <a:chExt cx="981" cy="1105"/>
            </a:xfrm>
          </p:grpSpPr>
          <p:pic>
            <p:nvPicPr>
              <p:cNvPr id="44100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1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68" name="Group 226"/>
            <p:cNvGrpSpPr>
              <a:grpSpLocks/>
            </p:cNvGrpSpPr>
            <p:nvPr/>
          </p:nvGrpSpPr>
          <p:grpSpPr bwMode="auto">
            <a:xfrm flipH="1">
              <a:off x="5106" y="1062"/>
              <a:ext cx="404" cy="352"/>
              <a:chOff x="-44" y="1473"/>
              <a:chExt cx="981" cy="1105"/>
            </a:xfrm>
          </p:grpSpPr>
          <p:pic>
            <p:nvPicPr>
              <p:cNvPr id="44098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99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69" name="Group 229"/>
            <p:cNvGrpSpPr>
              <a:grpSpLocks/>
            </p:cNvGrpSpPr>
            <p:nvPr/>
          </p:nvGrpSpPr>
          <p:grpSpPr bwMode="auto">
            <a:xfrm flipH="1">
              <a:off x="5153" y="1868"/>
              <a:ext cx="404" cy="352"/>
              <a:chOff x="-44" y="1473"/>
              <a:chExt cx="981" cy="1105"/>
            </a:xfrm>
          </p:grpSpPr>
          <p:pic>
            <p:nvPicPr>
              <p:cNvPr id="44096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97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70" name="Group 232"/>
            <p:cNvGrpSpPr>
              <a:grpSpLocks/>
            </p:cNvGrpSpPr>
            <p:nvPr/>
          </p:nvGrpSpPr>
          <p:grpSpPr bwMode="auto">
            <a:xfrm flipH="1">
              <a:off x="4392" y="2828"/>
              <a:ext cx="404" cy="352"/>
              <a:chOff x="-44" y="1473"/>
              <a:chExt cx="981" cy="1105"/>
            </a:xfrm>
          </p:grpSpPr>
          <p:pic>
            <p:nvPicPr>
              <p:cNvPr id="44094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95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71" name="Group 235"/>
            <p:cNvGrpSpPr>
              <a:grpSpLocks/>
            </p:cNvGrpSpPr>
            <p:nvPr/>
          </p:nvGrpSpPr>
          <p:grpSpPr bwMode="auto">
            <a:xfrm flipH="1">
              <a:off x="3659" y="2854"/>
              <a:ext cx="404" cy="352"/>
              <a:chOff x="-44" y="1473"/>
              <a:chExt cx="981" cy="1105"/>
            </a:xfrm>
          </p:grpSpPr>
          <p:pic>
            <p:nvPicPr>
              <p:cNvPr id="44092" name="Picture 23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93" name="Freeform 23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da-DK"/>
              </a:p>
            </p:txBody>
          </p:sp>
        </p:grpSp>
        <p:grpSp>
          <p:nvGrpSpPr>
            <p:cNvPr id="44072" name="Group 238"/>
            <p:cNvGrpSpPr>
              <a:grpSpLocks/>
            </p:cNvGrpSpPr>
            <p:nvPr/>
          </p:nvGrpSpPr>
          <p:grpSpPr bwMode="auto">
            <a:xfrm>
              <a:off x="3929" y="1653"/>
              <a:ext cx="440" cy="224"/>
              <a:chOff x="4396" y="1245"/>
              <a:chExt cx="672" cy="248"/>
            </a:xfrm>
          </p:grpSpPr>
          <p:sp>
            <p:nvSpPr>
              <p:cNvPr id="44084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endParaRPr lang="da-DK" altLang="da-DK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85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da-DK" altLang="da-DK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86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endParaRPr lang="da-DK" altLang="da-DK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4087" name="Group 24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44090" name="Freeform 24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a-DK"/>
                </a:p>
              </p:txBody>
            </p:sp>
            <p:sp>
              <p:nvSpPr>
                <p:cNvPr id="44091" name="Freeform 24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sp>
            <p:nvSpPr>
              <p:cNvPr id="44088" name="Line 245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4089" name="Line 246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grpSp>
          <p:nvGrpSpPr>
            <p:cNvPr id="44073" name="Group 247"/>
            <p:cNvGrpSpPr>
              <a:grpSpLocks/>
            </p:cNvGrpSpPr>
            <p:nvPr/>
          </p:nvGrpSpPr>
          <p:grpSpPr bwMode="auto">
            <a:xfrm>
              <a:off x="4315" y="2223"/>
              <a:ext cx="634" cy="361"/>
              <a:chOff x="4758" y="3508"/>
              <a:chExt cx="634" cy="361"/>
            </a:xfrm>
          </p:grpSpPr>
          <p:sp>
            <p:nvSpPr>
              <p:cNvPr id="44082" name="Text Box 248"/>
              <p:cNvSpPr txBox="1">
                <a:spLocks noChangeArrowheads="1"/>
              </p:cNvSpPr>
              <p:nvPr/>
            </p:nvSpPr>
            <p:spPr bwMode="auto">
              <a:xfrm>
                <a:off x="4844" y="350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da-DK">
                    <a:solidFill>
                      <a:srgbClr val="CC0000"/>
                    </a:solidFill>
                  </a:rPr>
                  <a:t>subnet</a:t>
                </a:r>
              </a:p>
            </p:txBody>
          </p:sp>
          <p:sp>
            <p:nvSpPr>
              <p:cNvPr id="44083" name="Line 249"/>
              <p:cNvSpPr>
                <a:spLocks noChangeShapeType="1"/>
              </p:cNvSpPr>
              <p:nvPr/>
            </p:nvSpPr>
            <p:spPr bwMode="auto">
              <a:xfrm flipH="1">
                <a:off x="4758" y="3677"/>
                <a:ext cx="108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4074" name="Rectangle 250"/>
            <p:cNvSpPr>
              <a:spLocks noChangeArrowheads="1"/>
            </p:cNvSpPr>
            <p:nvPr/>
          </p:nvSpPr>
          <p:spPr bwMode="auto">
            <a:xfrm>
              <a:off x="3232" y="1363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/>
            </a:p>
          </p:txBody>
        </p:sp>
        <p:sp>
          <p:nvSpPr>
            <p:cNvPr id="44075" name="Text Box 251"/>
            <p:cNvSpPr txBox="1">
              <a:spLocks noChangeArrowheads="1"/>
            </p:cNvSpPr>
            <p:nvPr/>
          </p:nvSpPr>
          <p:spPr bwMode="auto">
            <a:xfrm>
              <a:off x="3134" y="1344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223.1.1.2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76" name="Rectangle 252"/>
            <p:cNvSpPr>
              <a:spLocks noChangeArrowheads="1"/>
            </p:cNvSpPr>
            <p:nvPr/>
          </p:nvSpPr>
          <p:spPr bwMode="auto">
            <a:xfrm>
              <a:off x="4936" y="1354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/>
            </a:p>
          </p:txBody>
        </p:sp>
        <p:sp>
          <p:nvSpPr>
            <p:cNvPr id="44077" name="Rectangle 253"/>
            <p:cNvSpPr>
              <a:spLocks noChangeArrowheads="1"/>
            </p:cNvSpPr>
            <p:nvPr/>
          </p:nvSpPr>
          <p:spPr bwMode="auto">
            <a:xfrm>
              <a:off x="4934" y="1858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/>
            </a:p>
          </p:txBody>
        </p:sp>
        <p:sp>
          <p:nvSpPr>
            <p:cNvPr id="44078" name="Rectangle 254"/>
            <p:cNvSpPr>
              <a:spLocks noChangeArrowheads="1"/>
            </p:cNvSpPr>
            <p:nvPr/>
          </p:nvSpPr>
          <p:spPr bwMode="auto">
            <a:xfrm>
              <a:off x="4082" y="1975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/>
            </a:p>
          </p:txBody>
        </p:sp>
        <p:sp>
          <p:nvSpPr>
            <p:cNvPr id="44079" name="Text Box 255"/>
            <p:cNvSpPr txBox="1">
              <a:spLocks noChangeArrowheads="1"/>
            </p:cNvSpPr>
            <p:nvPr/>
          </p:nvSpPr>
          <p:spPr bwMode="auto">
            <a:xfrm>
              <a:off x="3782" y="1951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223.1.3.27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80" name="Text Box 256"/>
            <p:cNvSpPr txBox="1">
              <a:spLocks noChangeArrowheads="1"/>
            </p:cNvSpPr>
            <p:nvPr/>
          </p:nvSpPr>
          <p:spPr bwMode="auto">
            <a:xfrm>
              <a:off x="4529" y="181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223.1.2.2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  <p:sp>
          <p:nvSpPr>
            <p:cNvPr id="44081" name="Text Box 257"/>
            <p:cNvSpPr txBox="1">
              <a:spLocks noChangeArrowheads="1"/>
            </p:cNvSpPr>
            <p:nvPr/>
          </p:nvSpPr>
          <p:spPr bwMode="auto">
            <a:xfrm>
              <a:off x="4779" y="13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da-DK" sz="1600"/>
                <a:t>223.1.2.1</a:t>
              </a:r>
              <a:endParaRPr lang="en-US" altLang="da-DK">
                <a:latin typeface="Comic Sans MS" panose="030F0702030302020204" pitchFamily="66" charset="0"/>
              </a:endParaRPr>
            </a:p>
          </p:txBody>
        </p:sp>
      </p:grpSp>
      <p:sp>
        <p:nvSpPr>
          <p:cNvPr id="44042" name="Line 147"/>
          <p:cNvSpPr>
            <a:spLocks noChangeShapeType="1"/>
          </p:cNvSpPr>
          <p:nvPr/>
        </p:nvSpPr>
        <p:spPr bwMode="auto">
          <a:xfrm>
            <a:off x="7043739" y="2662239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4043" name="Line 151"/>
          <p:cNvSpPr>
            <a:spLocks noChangeShapeType="1"/>
          </p:cNvSpPr>
          <p:nvPr/>
        </p:nvSpPr>
        <p:spPr bwMode="auto">
          <a:xfrm>
            <a:off x="8378826" y="2668589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4044" name="Line 156"/>
          <p:cNvSpPr>
            <a:spLocks noChangeShapeType="1"/>
          </p:cNvSpPr>
          <p:nvPr/>
        </p:nvSpPr>
        <p:spPr bwMode="auto">
          <a:xfrm>
            <a:off x="8140701" y="3006726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54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F46556B5-0369-40F0-8307-556D3340A1E2}" type="slidenum">
              <a:rPr lang="en-US" altLang="da-DK">
                <a:latin typeface="Tahoma" panose="020B0604030504040204" pitchFamily="34" charset="0"/>
              </a:rPr>
              <a:pPr/>
              <a:t>7</a:t>
            </a:fld>
            <a:endParaRPr lang="en-US" altLang="da-DK">
              <a:latin typeface="Tahoma" panose="020B0604030504040204" pitchFamily="34" charset="0"/>
            </a:endParaRPr>
          </a:p>
        </p:txBody>
      </p:sp>
      <p:sp>
        <p:nvSpPr>
          <p:cNvPr id="45060" name="Freeform 2"/>
          <p:cNvSpPr>
            <a:spLocks/>
          </p:cNvSpPr>
          <p:nvPr/>
        </p:nvSpPr>
        <p:spPr bwMode="auto">
          <a:xfrm>
            <a:off x="7639051" y="2819401"/>
            <a:ext cx="1268413" cy="1463675"/>
          </a:xfrm>
          <a:custGeom>
            <a:avLst/>
            <a:gdLst>
              <a:gd name="T0" fmla="*/ 2147483647 w 799"/>
              <a:gd name="T1" fmla="*/ 2147483647 h 922"/>
              <a:gd name="T2" fmla="*/ 2147483647 w 799"/>
              <a:gd name="T3" fmla="*/ 2147483647 h 922"/>
              <a:gd name="T4" fmla="*/ 2147483647 w 799"/>
              <a:gd name="T5" fmla="*/ 2147483647 h 922"/>
              <a:gd name="T6" fmla="*/ 2147483647 w 799"/>
              <a:gd name="T7" fmla="*/ 2147483647 h 922"/>
              <a:gd name="T8" fmla="*/ 2147483647 w 799"/>
              <a:gd name="T9" fmla="*/ 2147483647 h 922"/>
              <a:gd name="T10" fmla="*/ 2147483647 w 799"/>
              <a:gd name="T11" fmla="*/ 0 h 922"/>
              <a:gd name="T12" fmla="*/ 2147483647 w 799"/>
              <a:gd name="T13" fmla="*/ 2147483647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99"/>
              <a:gd name="T22" fmla="*/ 0 h 922"/>
              <a:gd name="T23" fmla="*/ 799 w 799"/>
              <a:gd name="T24" fmla="*/ 922 h 9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61" name="Freeform 3"/>
          <p:cNvSpPr>
            <a:spLocks/>
          </p:cNvSpPr>
          <p:nvPr/>
        </p:nvSpPr>
        <p:spPr bwMode="auto">
          <a:xfrm>
            <a:off x="6343651" y="4330701"/>
            <a:ext cx="2257425" cy="327025"/>
          </a:xfrm>
          <a:custGeom>
            <a:avLst/>
            <a:gdLst>
              <a:gd name="T0" fmla="*/ 2147483647 w 1422"/>
              <a:gd name="T1" fmla="*/ 2147483647 h 206"/>
              <a:gd name="T2" fmla="*/ 2147483647 w 1422"/>
              <a:gd name="T3" fmla="*/ 2147483647 h 206"/>
              <a:gd name="T4" fmla="*/ 2147483647 w 1422"/>
              <a:gd name="T5" fmla="*/ 2147483647 h 206"/>
              <a:gd name="T6" fmla="*/ 2147483647 w 1422"/>
              <a:gd name="T7" fmla="*/ 2147483647 h 206"/>
              <a:gd name="T8" fmla="*/ 2147483647 w 1422"/>
              <a:gd name="T9" fmla="*/ 2147483647 h 206"/>
              <a:gd name="T10" fmla="*/ 2147483647 w 1422"/>
              <a:gd name="T11" fmla="*/ 2147483647 h 206"/>
              <a:gd name="T12" fmla="*/ 2147483647 w 1422"/>
              <a:gd name="T13" fmla="*/ 2147483647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2"/>
              <a:gd name="T22" fmla="*/ 0 h 206"/>
              <a:gd name="T23" fmla="*/ 1422 w 1422"/>
              <a:gd name="T24" fmla="*/ 206 h 2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62" name="Freeform 4"/>
          <p:cNvSpPr>
            <a:spLocks/>
          </p:cNvSpPr>
          <p:nvPr/>
        </p:nvSpPr>
        <p:spPr bwMode="auto">
          <a:xfrm>
            <a:off x="6086476" y="2743201"/>
            <a:ext cx="1158875" cy="1547813"/>
          </a:xfrm>
          <a:custGeom>
            <a:avLst/>
            <a:gdLst>
              <a:gd name="T0" fmla="*/ 2147483647 w 730"/>
              <a:gd name="T1" fmla="*/ 2147483647 h 975"/>
              <a:gd name="T2" fmla="*/ 2147483647 w 730"/>
              <a:gd name="T3" fmla="*/ 2147483647 h 975"/>
              <a:gd name="T4" fmla="*/ 2147483647 w 730"/>
              <a:gd name="T5" fmla="*/ 2147483647 h 975"/>
              <a:gd name="T6" fmla="*/ 2147483647 w 730"/>
              <a:gd name="T7" fmla="*/ 2147483647 h 975"/>
              <a:gd name="T8" fmla="*/ 2147483647 w 730"/>
              <a:gd name="T9" fmla="*/ 2147483647 h 975"/>
              <a:gd name="T10" fmla="*/ 0 w 730"/>
              <a:gd name="T11" fmla="*/ 2147483647 h 975"/>
              <a:gd name="T12" fmla="*/ 2147483647 w 730"/>
              <a:gd name="T13" fmla="*/ 2147483647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0"/>
              <a:gd name="T22" fmla="*/ 0 h 975"/>
              <a:gd name="T23" fmla="*/ 730 w 730"/>
              <a:gd name="T24" fmla="*/ 975 h 9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63" name="Freeform 5"/>
          <p:cNvSpPr>
            <a:spLocks/>
          </p:cNvSpPr>
          <p:nvPr/>
        </p:nvSpPr>
        <p:spPr bwMode="auto">
          <a:xfrm rot="5265760">
            <a:off x="6800851" y="506413"/>
            <a:ext cx="1612900" cy="216217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199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106613" y="1336675"/>
            <a:ext cx="36957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solidFill>
                  <a:srgbClr val="000099"/>
                </a:solidFill>
                <a:cs typeface="+mn-cs"/>
              </a:rPr>
              <a:t>how many?</a:t>
            </a:r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 flipH="1" flipV="1">
            <a:off x="8251826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 flipH="1">
            <a:off x="6751639" y="1347789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67" name="Line 14"/>
          <p:cNvSpPr>
            <a:spLocks noChangeShapeType="1"/>
          </p:cNvSpPr>
          <p:nvPr/>
        </p:nvSpPr>
        <p:spPr bwMode="auto">
          <a:xfrm flipH="1">
            <a:off x="7380289" y="1790700"/>
            <a:ext cx="3175" cy="592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68" name="Text Box 15"/>
          <p:cNvSpPr txBox="1">
            <a:spLocks noChangeArrowheads="1"/>
          </p:cNvSpPr>
          <p:nvPr/>
        </p:nvSpPr>
        <p:spPr bwMode="auto">
          <a:xfrm>
            <a:off x="5761039" y="13462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69" name="Rectangle 16"/>
          <p:cNvSpPr>
            <a:spLocks noChangeArrowheads="1"/>
          </p:cNvSpPr>
          <p:nvPr/>
        </p:nvSpPr>
        <p:spPr bwMode="auto">
          <a:xfrm>
            <a:off x="7253288" y="2052639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5070" name="Text Box 17"/>
          <p:cNvSpPr txBox="1">
            <a:spLocks noChangeArrowheads="1"/>
          </p:cNvSpPr>
          <p:nvPr/>
        </p:nvSpPr>
        <p:spPr bwMode="auto">
          <a:xfrm>
            <a:off x="6896101" y="19542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223.1.1.3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71" name="Text Box 18"/>
          <p:cNvSpPr txBox="1">
            <a:spLocks noChangeArrowheads="1"/>
          </p:cNvSpPr>
          <p:nvPr/>
        </p:nvSpPr>
        <p:spPr bwMode="auto">
          <a:xfrm>
            <a:off x="8208964" y="13509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223.1.1.4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72" name="Freeform 19"/>
          <p:cNvSpPr>
            <a:spLocks/>
          </p:cNvSpPr>
          <p:nvPr/>
        </p:nvSpPr>
        <p:spPr bwMode="auto">
          <a:xfrm>
            <a:off x="5146676" y="4437064"/>
            <a:ext cx="1539875" cy="1658937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70"/>
              <a:gd name="T40" fmla="*/ 0 h 939"/>
              <a:gd name="T41" fmla="*/ 970 w 970"/>
              <a:gd name="T42" fmla="*/ 939 h 9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73" name="Line 34"/>
          <p:cNvSpPr>
            <a:spLocks noChangeShapeType="1"/>
          </p:cNvSpPr>
          <p:nvPr/>
        </p:nvSpPr>
        <p:spPr bwMode="auto">
          <a:xfrm>
            <a:off x="5902325" y="4667251"/>
            <a:ext cx="7938" cy="561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74" name="Line 36"/>
          <p:cNvSpPr>
            <a:spLocks noChangeShapeType="1"/>
          </p:cNvSpPr>
          <p:nvPr/>
        </p:nvSpPr>
        <p:spPr bwMode="auto">
          <a:xfrm flipH="1" flipV="1">
            <a:off x="5394326" y="5387976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75" name="Line 37"/>
          <p:cNvSpPr>
            <a:spLocks noChangeShapeType="1"/>
          </p:cNvSpPr>
          <p:nvPr/>
        </p:nvSpPr>
        <p:spPr bwMode="auto">
          <a:xfrm flipH="1" flipV="1">
            <a:off x="6389689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76" name="Text Box 40"/>
          <p:cNvSpPr txBox="1">
            <a:spLocks noChangeArrowheads="1"/>
          </p:cNvSpPr>
          <p:nvPr/>
        </p:nvSpPr>
        <p:spPr bwMode="auto">
          <a:xfrm>
            <a:off x="6337301" y="52609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223.1.2.2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77" name="Text Box 41"/>
          <p:cNvSpPr txBox="1">
            <a:spLocks noChangeArrowheads="1"/>
          </p:cNvSpPr>
          <p:nvPr/>
        </p:nvSpPr>
        <p:spPr bwMode="auto">
          <a:xfrm>
            <a:off x="4441826" y="52562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223.1.2.1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78" name="Rectangle 42"/>
          <p:cNvSpPr>
            <a:spLocks noChangeArrowheads="1"/>
          </p:cNvSpPr>
          <p:nvPr/>
        </p:nvSpPr>
        <p:spPr bwMode="auto">
          <a:xfrm>
            <a:off x="5843589" y="4767264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5079" name="Text Box 43"/>
          <p:cNvSpPr txBox="1">
            <a:spLocks noChangeArrowheads="1"/>
          </p:cNvSpPr>
          <p:nvPr/>
        </p:nvSpPr>
        <p:spPr bwMode="auto">
          <a:xfrm>
            <a:off x="5400676" y="4706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223.1.2.6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80" name="Freeform 45"/>
          <p:cNvSpPr>
            <a:spLocks/>
          </p:cNvSpPr>
          <p:nvPr/>
        </p:nvSpPr>
        <p:spPr bwMode="auto">
          <a:xfrm>
            <a:off x="8164514" y="4416425"/>
            <a:ext cx="1539875" cy="1670050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70"/>
              <a:gd name="T40" fmla="*/ 0 h 939"/>
              <a:gd name="T41" fmla="*/ 970 w 970"/>
              <a:gd name="T42" fmla="*/ 939 h 9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81" name="Line 60"/>
          <p:cNvSpPr>
            <a:spLocks noChangeShapeType="1"/>
          </p:cNvSpPr>
          <p:nvPr/>
        </p:nvSpPr>
        <p:spPr bwMode="auto">
          <a:xfrm>
            <a:off x="8931275" y="4686300"/>
            <a:ext cx="158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82" name="Line 62"/>
          <p:cNvSpPr>
            <a:spLocks noChangeShapeType="1"/>
          </p:cNvSpPr>
          <p:nvPr/>
        </p:nvSpPr>
        <p:spPr bwMode="auto">
          <a:xfrm flipH="1" flipV="1">
            <a:off x="8423276" y="5407026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83" name="Line 63"/>
          <p:cNvSpPr>
            <a:spLocks noChangeShapeType="1"/>
          </p:cNvSpPr>
          <p:nvPr/>
        </p:nvSpPr>
        <p:spPr bwMode="auto">
          <a:xfrm flipH="1" flipV="1">
            <a:off x="9418639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84" name="Text Box 66"/>
          <p:cNvSpPr txBox="1">
            <a:spLocks noChangeArrowheads="1"/>
          </p:cNvSpPr>
          <p:nvPr/>
        </p:nvSpPr>
        <p:spPr bwMode="auto">
          <a:xfrm>
            <a:off x="9366251" y="52800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223.1.3.2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85" name="Text Box 67"/>
          <p:cNvSpPr txBox="1">
            <a:spLocks noChangeArrowheads="1"/>
          </p:cNvSpPr>
          <p:nvPr/>
        </p:nvSpPr>
        <p:spPr bwMode="auto">
          <a:xfrm>
            <a:off x="7470776" y="52752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223.1.3.1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86" name="Rectangle 68"/>
          <p:cNvSpPr>
            <a:spLocks noChangeArrowheads="1"/>
          </p:cNvSpPr>
          <p:nvPr/>
        </p:nvSpPr>
        <p:spPr bwMode="auto">
          <a:xfrm>
            <a:off x="8872539" y="4786314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endParaRPr lang="da-DK" altLang="da-DK"/>
          </a:p>
        </p:txBody>
      </p:sp>
      <p:sp>
        <p:nvSpPr>
          <p:cNvPr id="45087" name="Text Box 69"/>
          <p:cNvSpPr txBox="1">
            <a:spLocks noChangeArrowheads="1"/>
          </p:cNvSpPr>
          <p:nvPr/>
        </p:nvSpPr>
        <p:spPr bwMode="auto">
          <a:xfrm>
            <a:off x="8423275" y="4751388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223.1.3.27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88" name="Line 84"/>
          <p:cNvSpPr>
            <a:spLocks noChangeShapeType="1"/>
          </p:cNvSpPr>
          <p:nvPr/>
        </p:nvSpPr>
        <p:spPr bwMode="auto">
          <a:xfrm flipH="1" flipV="1">
            <a:off x="7632701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89" name="Text Box 86"/>
          <p:cNvSpPr txBox="1">
            <a:spLocks noChangeArrowheads="1"/>
          </p:cNvSpPr>
          <p:nvPr/>
        </p:nvSpPr>
        <p:spPr bwMode="auto">
          <a:xfrm>
            <a:off x="7142164" y="5572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223.1.1.2</a:t>
            </a:r>
            <a:endParaRPr lang="en-US" altLang="da-DK" sz="1600">
              <a:latin typeface="Comic Sans MS" panose="030F0702030302020204" pitchFamily="66" charset="0"/>
            </a:endParaRPr>
          </a:p>
        </p:txBody>
      </p:sp>
      <p:sp>
        <p:nvSpPr>
          <p:cNvPr id="45090" name="Line 87"/>
          <p:cNvSpPr>
            <a:spLocks noChangeShapeType="1"/>
          </p:cNvSpPr>
          <p:nvPr/>
        </p:nvSpPr>
        <p:spPr bwMode="auto">
          <a:xfrm flipV="1">
            <a:off x="6115051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91" name="Line 88"/>
          <p:cNvSpPr>
            <a:spLocks noChangeShapeType="1"/>
          </p:cNvSpPr>
          <p:nvPr/>
        </p:nvSpPr>
        <p:spPr bwMode="auto">
          <a:xfrm flipH="1" flipV="1">
            <a:off x="7629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92" name="Line 89"/>
          <p:cNvSpPr>
            <a:spLocks noChangeShapeType="1"/>
          </p:cNvSpPr>
          <p:nvPr/>
        </p:nvSpPr>
        <p:spPr bwMode="auto">
          <a:xfrm flipH="1" flipV="1">
            <a:off x="6305550" y="4505326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5093" name="Text Box 90"/>
          <p:cNvSpPr txBox="1">
            <a:spLocks noChangeArrowheads="1"/>
          </p:cNvSpPr>
          <p:nvPr/>
        </p:nvSpPr>
        <p:spPr bwMode="auto">
          <a:xfrm>
            <a:off x="7708901" y="265588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223.1.7.0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94" name="Text Box 91"/>
          <p:cNvSpPr txBox="1">
            <a:spLocks noChangeArrowheads="1"/>
          </p:cNvSpPr>
          <p:nvPr/>
        </p:nvSpPr>
        <p:spPr bwMode="auto">
          <a:xfrm>
            <a:off x="8785226" y="39417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223.1.7.1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95" name="Text Box 92"/>
          <p:cNvSpPr txBox="1">
            <a:spLocks noChangeArrowheads="1"/>
          </p:cNvSpPr>
          <p:nvPr/>
        </p:nvSpPr>
        <p:spPr bwMode="auto">
          <a:xfrm>
            <a:off x="7546976" y="4198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223.1.8.0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96" name="Text Box 93"/>
          <p:cNvSpPr txBox="1">
            <a:spLocks noChangeArrowheads="1"/>
          </p:cNvSpPr>
          <p:nvPr/>
        </p:nvSpPr>
        <p:spPr bwMode="auto">
          <a:xfrm>
            <a:off x="6299201" y="4198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223.1.8.1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97" name="Text Box 94"/>
          <p:cNvSpPr txBox="1">
            <a:spLocks noChangeArrowheads="1"/>
          </p:cNvSpPr>
          <p:nvPr/>
        </p:nvSpPr>
        <p:spPr bwMode="auto">
          <a:xfrm>
            <a:off x="5222876" y="3903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223.1.9.1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5098" name="Text Box 95"/>
          <p:cNvSpPr txBox="1">
            <a:spLocks noChangeArrowheads="1"/>
          </p:cNvSpPr>
          <p:nvPr/>
        </p:nvSpPr>
        <p:spPr bwMode="auto">
          <a:xfrm>
            <a:off x="6089651" y="26654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1600"/>
              <a:t>223.1.9.2</a:t>
            </a:r>
            <a:endParaRPr lang="en-US" altLang="da-DK">
              <a:latin typeface="Comic Sans MS" panose="030F0702030302020204" pitchFamily="66" charset="0"/>
            </a:endParaRPr>
          </a:p>
        </p:txBody>
      </p:sp>
      <p:sp>
        <p:nvSpPr>
          <p:cNvPr id="42031" name="Rectangle 98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pic>
        <p:nvPicPr>
          <p:cNvPr id="45100" name="Picture 99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1" y="855664"/>
            <a:ext cx="2011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101" name="Group 100"/>
          <p:cNvGrpSpPr>
            <a:grpSpLocks/>
          </p:cNvGrpSpPr>
          <p:nvPr/>
        </p:nvGrpSpPr>
        <p:grpSpPr bwMode="auto">
          <a:xfrm>
            <a:off x="7069138" y="2379664"/>
            <a:ext cx="742950" cy="388937"/>
            <a:chOff x="4396" y="1245"/>
            <a:chExt cx="672" cy="248"/>
          </a:xfrm>
        </p:grpSpPr>
        <p:sp>
          <p:nvSpPr>
            <p:cNvPr id="4514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4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4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5144" name="Group 10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5147" name="Freeform 10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5148" name="Freeform 10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5145" name="Line 10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146" name="Line 108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5102" name="Group 109"/>
          <p:cNvGrpSpPr>
            <a:grpSpLocks/>
          </p:cNvGrpSpPr>
          <p:nvPr/>
        </p:nvGrpSpPr>
        <p:grpSpPr bwMode="auto">
          <a:xfrm>
            <a:off x="8604250" y="4271964"/>
            <a:ext cx="742950" cy="388937"/>
            <a:chOff x="4396" y="1245"/>
            <a:chExt cx="672" cy="248"/>
          </a:xfrm>
        </p:grpSpPr>
        <p:sp>
          <p:nvSpPr>
            <p:cNvPr id="4513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3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3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5136" name="Group 11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5139" name="Freeform 11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5140" name="Freeform 11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5137" name="Line 11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138" name="Line 117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5103" name="Group 118"/>
          <p:cNvGrpSpPr>
            <a:grpSpLocks/>
          </p:cNvGrpSpPr>
          <p:nvPr/>
        </p:nvGrpSpPr>
        <p:grpSpPr bwMode="auto">
          <a:xfrm>
            <a:off x="5611813" y="4279900"/>
            <a:ext cx="742950" cy="388938"/>
            <a:chOff x="4396" y="1245"/>
            <a:chExt cx="672" cy="248"/>
          </a:xfrm>
        </p:grpSpPr>
        <p:sp>
          <p:nvSpPr>
            <p:cNvPr id="4512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2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2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endParaRPr lang="da-DK" altLang="da-DK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5128" name="Group 12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5131" name="Freeform 12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45132" name="Freeform 12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5129" name="Line 12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130" name="Line 126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5104" name="Group 127"/>
          <p:cNvGrpSpPr>
            <a:grpSpLocks/>
          </p:cNvGrpSpPr>
          <p:nvPr/>
        </p:nvGrpSpPr>
        <p:grpSpPr bwMode="auto">
          <a:xfrm>
            <a:off x="7839075" y="881063"/>
            <a:ext cx="641350" cy="558800"/>
            <a:chOff x="-44" y="1473"/>
            <a:chExt cx="981" cy="1105"/>
          </a:xfrm>
        </p:grpSpPr>
        <p:pic>
          <p:nvPicPr>
            <p:cNvPr id="45123" name="Picture 12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24" name="Freeform 1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5105" name="Group 130"/>
          <p:cNvGrpSpPr>
            <a:grpSpLocks/>
          </p:cNvGrpSpPr>
          <p:nvPr/>
        </p:nvGrpSpPr>
        <p:grpSpPr bwMode="auto">
          <a:xfrm>
            <a:off x="6442075" y="898525"/>
            <a:ext cx="641350" cy="558800"/>
            <a:chOff x="-44" y="1473"/>
            <a:chExt cx="981" cy="1105"/>
          </a:xfrm>
        </p:grpSpPr>
        <p:pic>
          <p:nvPicPr>
            <p:cNvPr id="45121" name="Picture 13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22" name="Freeform 1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5106" name="Group 133"/>
          <p:cNvGrpSpPr>
            <a:grpSpLocks/>
          </p:cNvGrpSpPr>
          <p:nvPr/>
        </p:nvGrpSpPr>
        <p:grpSpPr bwMode="auto">
          <a:xfrm>
            <a:off x="7273925" y="849313"/>
            <a:ext cx="641350" cy="558800"/>
            <a:chOff x="-44" y="1473"/>
            <a:chExt cx="981" cy="1105"/>
          </a:xfrm>
        </p:grpSpPr>
        <p:pic>
          <p:nvPicPr>
            <p:cNvPr id="45119" name="Picture 13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20" name="Freeform 13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5107" name="Group 136"/>
          <p:cNvGrpSpPr>
            <a:grpSpLocks/>
          </p:cNvGrpSpPr>
          <p:nvPr/>
        </p:nvGrpSpPr>
        <p:grpSpPr bwMode="auto">
          <a:xfrm>
            <a:off x="8997950" y="5551488"/>
            <a:ext cx="641350" cy="558800"/>
            <a:chOff x="-44" y="1473"/>
            <a:chExt cx="981" cy="1105"/>
          </a:xfrm>
        </p:grpSpPr>
        <p:pic>
          <p:nvPicPr>
            <p:cNvPr id="45117" name="Picture 13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18" name="Freeform 13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5108" name="Group 139"/>
          <p:cNvGrpSpPr>
            <a:grpSpLocks/>
          </p:cNvGrpSpPr>
          <p:nvPr/>
        </p:nvGrpSpPr>
        <p:grpSpPr bwMode="auto">
          <a:xfrm>
            <a:off x="8047038" y="5514975"/>
            <a:ext cx="641350" cy="558800"/>
            <a:chOff x="-44" y="1473"/>
            <a:chExt cx="981" cy="1105"/>
          </a:xfrm>
        </p:grpSpPr>
        <p:pic>
          <p:nvPicPr>
            <p:cNvPr id="45115" name="Picture 14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16" name="Freeform 14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5109" name="Group 142"/>
          <p:cNvGrpSpPr>
            <a:grpSpLocks/>
          </p:cNvGrpSpPr>
          <p:nvPr/>
        </p:nvGrpSpPr>
        <p:grpSpPr bwMode="auto">
          <a:xfrm>
            <a:off x="5021263" y="5522913"/>
            <a:ext cx="641350" cy="558800"/>
            <a:chOff x="-44" y="1473"/>
            <a:chExt cx="981" cy="1105"/>
          </a:xfrm>
        </p:grpSpPr>
        <p:pic>
          <p:nvPicPr>
            <p:cNvPr id="45113" name="Picture 14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14" name="Freeform 14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  <p:grpSp>
        <p:nvGrpSpPr>
          <p:cNvPr id="45110" name="Group 145"/>
          <p:cNvGrpSpPr>
            <a:grpSpLocks/>
          </p:cNvGrpSpPr>
          <p:nvPr/>
        </p:nvGrpSpPr>
        <p:grpSpPr bwMode="auto">
          <a:xfrm>
            <a:off x="5943600" y="5564188"/>
            <a:ext cx="641350" cy="558800"/>
            <a:chOff x="-44" y="1473"/>
            <a:chExt cx="981" cy="1105"/>
          </a:xfrm>
        </p:grpSpPr>
        <p:pic>
          <p:nvPicPr>
            <p:cNvPr id="45111" name="Picture 14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112" name="Freeform 14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3967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CE3D9046-9C40-4E73-84F5-CF7B8AF0F74D}" type="slidenum">
              <a:rPr lang="en-US" altLang="da-DK">
                <a:latin typeface="Tahoma" panose="020B0604030504040204" pitchFamily="34" charset="0"/>
              </a:rPr>
              <a:pPr/>
              <a:t>8</a:t>
            </a:fld>
            <a:endParaRPr lang="en-US" altLang="da-DK">
              <a:latin typeface="Tahoma" panose="020B0604030504040204" pitchFamily="34" charset="0"/>
            </a:endParaRPr>
          </a:p>
        </p:txBody>
      </p:sp>
      <p:pic>
        <p:nvPicPr>
          <p:cNvPr id="46084" name="Picture 1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8731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195263"/>
            <a:ext cx="7772400" cy="8509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 addressing: CIDR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89151" y="1528764"/>
            <a:ext cx="8107363" cy="31718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</a:rPr>
              <a:t>CIDR: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CC0000"/>
                </a:solidFill>
              </a:rPr>
              <a:t>C</a:t>
            </a:r>
            <a:r>
              <a:rPr lang="en-US" sz="3200" dirty="0"/>
              <a:t>lassless </a:t>
            </a:r>
            <a:r>
              <a:rPr lang="en-US" sz="3200" dirty="0" err="1">
                <a:solidFill>
                  <a:srgbClr val="CC0000"/>
                </a:solidFill>
              </a:rPr>
              <a:t>I</a:t>
            </a:r>
            <a:r>
              <a:rPr lang="en-US" sz="3200" dirty="0" err="1"/>
              <a:t>nter</a:t>
            </a:r>
            <a:r>
              <a:rPr lang="en-US" sz="3200" dirty="0" err="1">
                <a:solidFill>
                  <a:srgbClr val="CC0000"/>
                </a:solidFill>
              </a:rPr>
              <a:t>D</a:t>
            </a:r>
            <a:r>
              <a:rPr lang="en-US" sz="3200" dirty="0" err="1"/>
              <a:t>omain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CC0000"/>
                </a:solidFill>
              </a:rPr>
              <a:t>R</a:t>
            </a:r>
            <a:r>
              <a:rPr lang="en-US" sz="3200" dirty="0"/>
              <a:t>outing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subnet portion of address of arbitrary length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dirty="0"/>
              <a:t>address format: </a:t>
            </a:r>
            <a:r>
              <a:rPr lang="en-US" sz="2800" dirty="0" err="1">
                <a:solidFill>
                  <a:srgbClr val="CC0000"/>
                </a:solidFill>
              </a:rPr>
              <a:t>a.b.c.d</a:t>
            </a:r>
            <a:r>
              <a:rPr lang="en-US" sz="2800" dirty="0">
                <a:solidFill>
                  <a:srgbClr val="CC0000"/>
                </a:solidFill>
              </a:rPr>
              <a:t>/x</a:t>
            </a:r>
            <a:r>
              <a:rPr lang="en-US" sz="2800" dirty="0"/>
              <a:t>, where x is # bits in subnet portion of </a:t>
            </a:r>
            <a:r>
              <a:rPr lang="en-US" sz="2800" dirty="0" smtClean="0"/>
              <a:t>address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smtClean="0"/>
              <a:t>Practice</a:t>
            </a:r>
            <a:r>
              <a:rPr lang="en-US" sz="2800" dirty="0" smtClean="0"/>
              <a:t>: use the command line tool ipconfig</a:t>
            </a:r>
            <a:endParaRPr lang="en-US" sz="28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2847976" y="4459288"/>
            <a:ext cx="612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2400">
                <a:solidFill>
                  <a:srgbClr val="000099"/>
                </a:solidFill>
              </a:rPr>
              <a:t>11001000  00010111  0001000</a:t>
            </a:r>
            <a:r>
              <a:rPr lang="en-US" altLang="da-DK" sz="2400"/>
              <a:t>0  00000000</a:t>
            </a:r>
            <a:endParaRPr lang="en-US" altLang="da-DK" sz="2400">
              <a:latin typeface="Times New Roman" panose="02020603050405020304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10088" y="3914775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da-DK">
                <a:solidFill>
                  <a:srgbClr val="000099"/>
                </a:solidFill>
              </a:rPr>
              <a:t>subnet</a:t>
            </a:r>
          </a:p>
          <a:p>
            <a:pPr algn="ctr"/>
            <a:r>
              <a:rPr lang="en-US" altLang="da-DK">
                <a:solidFill>
                  <a:srgbClr val="000099"/>
                </a:solidFill>
              </a:rPr>
              <a:t>part</a:t>
            </a:r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7789863" y="3878263"/>
            <a:ext cx="61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da-DK"/>
              <a:t>host</a:t>
            </a:r>
          </a:p>
          <a:p>
            <a:pPr algn="ctr"/>
            <a:r>
              <a:rPr lang="en-US" altLang="da-DK"/>
              <a:t>part</a:t>
            </a: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>
            <a:off x="5516564" y="4224338"/>
            <a:ext cx="1620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8307388" y="4213225"/>
            <a:ext cx="595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784726" y="5045075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z="2400"/>
              <a:t>200.23.16.0/23</a:t>
            </a:r>
            <a:endParaRPr lang="en-US" altLang="da-DK"/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 flipH="1">
            <a:off x="2917826" y="4214813"/>
            <a:ext cx="143827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 flipH="1">
            <a:off x="7177088" y="42259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7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 smtClean="0"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da-DK">
                <a:latin typeface="Tahoma" panose="020B0604030504040204" pitchFamily="34" charset="0"/>
              </a:rPr>
              <a:t>4-</a:t>
            </a:r>
            <a:fld id="{23B523EC-68C6-4927-A153-8380F5D429C0}" type="slidenum">
              <a:rPr lang="en-US" altLang="da-DK">
                <a:latin typeface="Tahoma" panose="020B0604030504040204" pitchFamily="34" charset="0"/>
              </a:rPr>
              <a:pPr/>
              <a:t>9</a:t>
            </a:fld>
            <a:endParaRPr lang="en-US" altLang="da-DK">
              <a:latin typeface="Tahoma" panose="020B0604030504040204" pitchFamily="34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22275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IPv6: motivation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5175" y="1401763"/>
            <a:ext cx="8205788" cy="5105400"/>
          </a:xfrm>
        </p:spPr>
        <p:txBody>
          <a:bodyPr>
            <a:normAutofit/>
          </a:bodyPr>
          <a:lstStyle/>
          <a:p>
            <a:r>
              <a:rPr lang="en-US" altLang="da-DK" i="1" dirty="0" smtClean="0">
                <a:solidFill>
                  <a:srgbClr val="CC0000"/>
                </a:solidFill>
                <a:ea typeface="ＭＳ Ｐゴシック" pitchFamily="34" charset="-128"/>
              </a:rPr>
              <a:t>initial motivation:</a:t>
            </a:r>
            <a:r>
              <a:rPr lang="en-US" altLang="da-DK" i="1" dirty="0" smtClean="0">
                <a:ea typeface="ＭＳ Ｐゴシック" pitchFamily="34" charset="-128"/>
              </a:rPr>
              <a:t> </a:t>
            </a:r>
            <a:r>
              <a:rPr lang="en-US" altLang="da-DK" dirty="0" smtClean="0">
                <a:ea typeface="ＭＳ Ｐゴシック" pitchFamily="34" charset="-128"/>
              </a:rPr>
              <a:t>32-bit address space soon to be completely allocated.  </a:t>
            </a:r>
          </a:p>
          <a:p>
            <a:pPr lvl="1"/>
            <a:r>
              <a:rPr lang="en-US" altLang="da-DK" dirty="0" smtClean="0">
                <a:ea typeface="ＭＳ Ｐゴシック" pitchFamily="34" charset="-128"/>
              </a:rPr>
              <a:t>2^32 = 4.294.967.296</a:t>
            </a:r>
          </a:p>
          <a:p>
            <a:pPr lvl="1"/>
            <a:r>
              <a:rPr lang="en-US" altLang="da-DK" dirty="0" smtClean="0">
                <a:ea typeface="ＭＳ Ｐゴシック" pitchFamily="34" charset="-128"/>
              </a:rPr>
              <a:t>Internet of Things requires a lot of IP addresses</a:t>
            </a:r>
          </a:p>
          <a:p>
            <a:pPr lvl="1"/>
            <a:r>
              <a:rPr lang="en-US" altLang="da-DK" dirty="0" smtClean="0">
                <a:ea typeface="ＭＳ Ｐゴシック" pitchFamily="34" charset="-128"/>
              </a:rPr>
              <a:t>Addresses are allocated in (large) series, not one-by-one</a:t>
            </a:r>
          </a:p>
          <a:p>
            <a:r>
              <a:rPr lang="en-US" altLang="da-DK" dirty="0" smtClean="0">
                <a:ea typeface="ＭＳ Ｐゴシック" pitchFamily="34" charset="-128"/>
              </a:rPr>
              <a:t>additional motivation:</a:t>
            </a:r>
          </a:p>
          <a:p>
            <a:pPr lvl="1"/>
            <a:r>
              <a:rPr lang="en-US" altLang="da-DK" dirty="0" smtClean="0">
                <a:ea typeface="ＭＳ Ｐゴシック" pitchFamily="34" charset="-128"/>
              </a:rPr>
              <a:t>header format helps speed processing/forwarding</a:t>
            </a:r>
          </a:p>
          <a:p>
            <a:pPr lvl="1"/>
            <a:r>
              <a:rPr lang="en-US" altLang="da-DK" dirty="0" smtClean="0">
                <a:ea typeface="ＭＳ Ｐゴシック" pitchFamily="34" charset="-128"/>
              </a:rPr>
              <a:t>header changes to facilitate </a:t>
            </a:r>
            <a:r>
              <a:rPr lang="en-US" altLang="da-DK" dirty="0" err="1" smtClean="0">
                <a:ea typeface="ＭＳ Ｐゴシック" pitchFamily="34" charset="-128"/>
              </a:rPr>
              <a:t>QoS</a:t>
            </a:r>
            <a:r>
              <a:rPr lang="en-US" altLang="da-DK" dirty="0" smtClean="0">
                <a:ea typeface="ＭＳ Ｐゴシック" pitchFamily="34" charset="-128"/>
              </a:rPr>
              <a:t> </a:t>
            </a:r>
          </a:p>
          <a:p>
            <a:pPr lvl="1"/>
            <a:endParaRPr lang="en-US" altLang="da-DK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da-DK" i="1" dirty="0" smtClean="0">
                <a:solidFill>
                  <a:srgbClr val="CC0000"/>
                </a:solidFill>
                <a:ea typeface="ＭＳ Ｐゴシック" pitchFamily="34" charset="-128"/>
              </a:rPr>
              <a:t>IPv6 datagram format: </a:t>
            </a:r>
          </a:p>
          <a:p>
            <a:pPr lvl="1"/>
            <a:r>
              <a:rPr lang="en-US" altLang="da-DK" dirty="0" smtClean="0">
                <a:ea typeface="ＭＳ Ｐゴシック" pitchFamily="34" charset="-128"/>
              </a:rPr>
              <a:t>128-bit address</a:t>
            </a:r>
          </a:p>
          <a:p>
            <a:pPr lvl="1"/>
            <a:r>
              <a:rPr lang="en-US" altLang="da-DK" i="1" dirty="0" smtClean="0">
                <a:ea typeface="ＭＳ Ｐゴシック" pitchFamily="34" charset="-128"/>
              </a:rPr>
              <a:t>2^128 </a:t>
            </a:r>
            <a:r>
              <a:rPr lang="en-US" altLang="da-DK" i="1" smtClean="0">
                <a:ea typeface="ＭＳ Ｐゴシック" pitchFamily="34" charset="-128"/>
              </a:rPr>
              <a:t>= 3.4*10^38</a:t>
            </a:r>
            <a:endParaRPr lang="en-US" altLang="da-DK" i="1" dirty="0" smtClean="0">
              <a:ea typeface="ＭＳ Ｐゴシック" pitchFamily="34" charset="-128"/>
            </a:endParaRPr>
          </a:p>
        </p:txBody>
      </p:sp>
      <p:pic>
        <p:nvPicPr>
          <p:cNvPr id="70662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1055689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1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453</Words>
  <Application>Microsoft Office PowerPoint</Application>
  <PresentationFormat>Widescreen</PresentationFormat>
  <Paragraphs>151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Gill Sans MT</vt:lpstr>
      <vt:lpstr>ＭＳ Ｐゴシック</vt:lpstr>
      <vt:lpstr>Tahoma</vt:lpstr>
      <vt:lpstr>Times New Roman</vt:lpstr>
      <vt:lpstr>Wingdings</vt:lpstr>
      <vt:lpstr>Office-tema</vt:lpstr>
      <vt:lpstr>IP addresses</vt:lpstr>
      <vt:lpstr>PowerPoint-præsentation</vt:lpstr>
      <vt:lpstr>IP addressing: introduction</vt:lpstr>
      <vt:lpstr>IP addressing: introduction</vt:lpstr>
      <vt:lpstr>Subnets</vt:lpstr>
      <vt:lpstr>Subnets</vt:lpstr>
      <vt:lpstr>Subnets</vt:lpstr>
      <vt:lpstr>IP addressing: CIDR</vt:lpstr>
      <vt:lpstr>IPv6: motivation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addresses</dc:title>
  <dc:creator>Anders Børjesson</dc:creator>
  <cp:lastModifiedBy>Anders Børjesson</cp:lastModifiedBy>
  <cp:revision>3</cp:revision>
  <dcterms:created xsi:type="dcterms:W3CDTF">2015-09-22T07:16:38Z</dcterms:created>
  <dcterms:modified xsi:type="dcterms:W3CDTF">2015-09-22T07:33:08Z</dcterms:modified>
</cp:coreProperties>
</file>