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45919D5A-3FFF-43D5-9DA7-331F90C8615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0850C-1B5D-45B6-803E-F595EC86C7C4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BE22B-7FA8-4515-AD38-0D882ED8F38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0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BE22B-7FA8-4515-AD38-0D882ED8F38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0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7211-B70D-43AF-950B-1C7FFDDAEBA6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4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3A9F-3FA3-43B0-954E-3B2FE4F5EC0F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9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1D2C-FE75-485B-A664-30AED3F8DE6D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5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6AE6-D324-4730-A885-BA1D508D8A6D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4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5B0-7D53-43E7-8C79-EF9B5DD85664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5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EDC3-B351-4099-82ED-9E1CFA7C714C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9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1920-7D8A-4015-BB7D-1B05DCE7713D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0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EDCE-95A7-42CF-AE2E-8269C501AFAC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74D1-6D5C-439B-A5E3-66DB9C4BF41A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3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F952-7102-4C3D-9A26-86F38A5862D9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1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BDFB-CD8B-4378-96ED-3E7D88B800EA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9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2B7C-4F6C-4718-AE19-78A22CBE4334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2838-54D6-4E33-AE78-D01314F3B22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types, and why do we need them?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Subtypes and substitution (2)</a:t>
            </a:r>
            <a:endParaRPr lang="en-US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Class S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virtual B method(A a) { …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Class T :  S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override Y method(X x) { …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Parameters</a:t>
            </a:r>
          </a:p>
          <a:p>
            <a:pPr lvl="2"/>
            <a:r>
              <a:rPr lang="en-US" dirty="0" smtClean="0"/>
              <a:t>A must be a subtype of X</a:t>
            </a:r>
          </a:p>
          <a:p>
            <a:pPr lvl="1"/>
            <a:r>
              <a:rPr lang="en-US" dirty="0" smtClean="0"/>
              <a:t>Return types</a:t>
            </a:r>
          </a:p>
          <a:p>
            <a:pPr lvl="2"/>
            <a:r>
              <a:rPr lang="en-US" dirty="0" smtClean="0"/>
              <a:t>Y must be a subtype of B</a:t>
            </a:r>
          </a:p>
          <a:p>
            <a:pPr lvl="2"/>
            <a:r>
              <a:rPr lang="en-US" dirty="0" smtClean="0"/>
              <a:t>Called co-variant return types</a:t>
            </a:r>
          </a:p>
          <a:p>
            <a:r>
              <a:rPr lang="en-US" dirty="0" smtClean="0"/>
              <a:t>These requirements are not handled well in many programming </a:t>
            </a:r>
            <a:r>
              <a:rPr lang="en-US" dirty="0" smtClean="0"/>
              <a:t>languages, </a:t>
            </a:r>
            <a:r>
              <a:rPr lang="en-US" dirty="0" smtClean="0"/>
              <a:t>like C#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overriding vs. method overloading</a:t>
            </a:r>
            <a:endParaRPr lang="en-US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Overridden methods </a:t>
            </a:r>
          </a:p>
          <a:p>
            <a:pPr lvl="1"/>
            <a:r>
              <a:rPr lang="en-US" dirty="0" smtClean="0"/>
              <a:t>same signature in super-type as in subtype</a:t>
            </a:r>
          </a:p>
          <a:p>
            <a:r>
              <a:rPr lang="en-US" dirty="0" smtClean="0"/>
              <a:t>Overloaded methods</a:t>
            </a:r>
          </a:p>
          <a:p>
            <a:pPr lvl="1"/>
            <a:r>
              <a:rPr lang="en-US" dirty="0" smtClean="0"/>
              <a:t>Same name but different </a:t>
            </a:r>
            <a:r>
              <a:rPr lang="en-US" dirty="0" smtClean="0"/>
              <a:t>parameters</a:t>
            </a:r>
          </a:p>
          <a:p>
            <a:r>
              <a:rPr lang="en-US" dirty="0" smtClean="0"/>
              <a:t>Some C# keywords</a:t>
            </a:r>
          </a:p>
          <a:p>
            <a:pPr lvl="1"/>
            <a:r>
              <a:rPr lang="en-US" dirty="0" smtClean="0"/>
              <a:t>Virtual, used on base-class methods </a:t>
            </a:r>
          </a:p>
          <a:p>
            <a:pPr lvl="2"/>
            <a:r>
              <a:rPr lang="en-US" dirty="0" smtClean="0"/>
              <a:t>The method can be overridden in sub-classes</a:t>
            </a:r>
          </a:p>
          <a:p>
            <a:pPr lvl="1"/>
            <a:r>
              <a:rPr lang="en-US" dirty="0" smtClean="0"/>
              <a:t>Override, used on sub-class methods</a:t>
            </a:r>
          </a:p>
          <a:p>
            <a:pPr lvl="2"/>
            <a:r>
              <a:rPr lang="en-US" dirty="0" smtClean="0"/>
              <a:t>The method </a:t>
            </a:r>
            <a:r>
              <a:rPr lang="en-US" dirty="0" smtClean="0"/>
              <a:t>overrides a method from the base-class</a:t>
            </a:r>
            <a:endParaRPr lang="en-US" dirty="0" smtClean="0"/>
          </a:p>
          <a:p>
            <a:pPr lvl="1"/>
            <a:r>
              <a:rPr lang="en-US" dirty="0" smtClean="0"/>
              <a:t>New, used on sub-class methods</a:t>
            </a:r>
          </a:p>
          <a:p>
            <a:pPr lvl="2"/>
            <a:r>
              <a:rPr lang="en-US" dirty="0" smtClean="0"/>
              <a:t>The method is not overridden. </a:t>
            </a:r>
          </a:p>
          <a:p>
            <a:pPr lvl="2"/>
            <a:r>
              <a:rPr lang="en-US" dirty="0" smtClean="0"/>
              <a:t>Instead the sub-class has is own (new) version of the method.</a:t>
            </a:r>
          </a:p>
          <a:p>
            <a:pPr lvl="1"/>
            <a:r>
              <a:rPr lang="en-US" dirty="0" smtClean="0"/>
              <a:t>Sealed, used on sub-class methods</a:t>
            </a:r>
          </a:p>
          <a:p>
            <a:pPr lvl="2"/>
            <a:r>
              <a:rPr lang="en-US" dirty="0" smtClean="0"/>
              <a:t>The method was virtual in a base-class, but cannot be overridden in sub-sub-classes.</a:t>
            </a:r>
            <a:endParaRPr lang="en-US" dirty="0" smtClean="0"/>
          </a:p>
          <a:p>
            <a:r>
              <a:rPr lang="en-US" dirty="0" smtClean="0"/>
              <a:t>Example: MethodOverriding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Type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Type: A collection of values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ool: true, false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nt: -4, 3, 6, 2, etc.</a:t>
            </a:r>
          </a:p>
          <a:p>
            <a:r>
              <a:rPr lang="en-US" dirty="0" smtClean="0"/>
              <a:t>Data type: Type + operations to manipulate the type</a:t>
            </a:r>
          </a:p>
          <a:p>
            <a:pPr lvl="1"/>
            <a:r>
              <a:rPr lang="en-US" dirty="0" smtClean="0"/>
              <a:t>Bool + {&amp;&amp;, ||, !}</a:t>
            </a:r>
          </a:p>
          <a:p>
            <a:pPr lvl="1"/>
            <a:r>
              <a:rPr lang="en-US" dirty="0" smtClean="0"/>
              <a:t>Int + {+, -, *, etc. }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Data item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belong to a type</a:t>
            </a:r>
          </a:p>
          <a:p>
            <a:pPr lvl="1"/>
            <a:r>
              <a:rPr lang="en-US" dirty="0" smtClean="0"/>
              <a:t>34 belongs to int</a:t>
            </a:r>
          </a:p>
          <a:p>
            <a:pPr lvl="1"/>
            <a:r>
              <a:rPr lang="en-US" dirty="0" smtClean="0"/>
              <a:t>False belongs to bool</a:t>
            </a:r>
          </a:p>
          <a:p>
            <a:r>
              <a:rPr lang="en-US" dirty="0" smtClean="0"/>
              <a:t>Simple data item</a:t>
            </a:r>
          </a:p>
          <a:p>
            <a:pPr lvl="1"/>
            <a:r>
              <a:rPr lang="en-US" dirty="0" smtClean="0"/>
              <a:t>No subparts</a:t>
            </a:r>
          </a:p>
          <a:p>
            <a:pPr lvl="1"/>
            <a:r>
              <a:rPr lang="en-US" dirty="0" smtClean="0"/>
              <a:t>Examples: 34 and false</a:t>
            </a:r>
          </a:p>
          <a:p>
            <a:r>
              <a:rPr lang="en-US" dirty="0" smtClean="0"/>
              <a:t>Aggregate data item</a:t>
            </a:r>
          </a:p>
          <a:p>
            <a:pPr lvl="1"/>
            <a:r>
              <a:rPr lang="en-US" dirty="0" smtClean="0"/>
              <a:t>Has sub-parts</a:t>
            </a:r>
          </a:p>
          <a:p>
            <a:pPr lvl="1"/>
            <a:r>
              <a:rPr lang="en-US" dirty="0" smtClean="0"/>
              <a:t>Classes aggregate other types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4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 (ADT)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 data type </a:t>
            </a:r>
          </a:p>
          <a:p>
            <a:pPr lvl="1"/>
            <a:r>
              <a:rPr lang="en-US" dirty="0" smtClean="0"/>
              <a:t>Defines a type in terms of type + operations</a:t>
            </a:r>
          </a:p>
          <a:p>
            <a:pPr lvl="2"/>
            <a:r>
              <a:rPr lang="en-US" dirty="0" smtClean="0"/>
              <a:t>Focus on </a:t>
            </a:r>
            <a:r>
              <a:rPr lang="en-US" i="1" dirty="0" smtClean="0"/>
              <a:t>what</a:t>
            </a:r>
            <a:r>
              <a:rPr lang="en-US" dirty="0" smtClean="0"/>
              <a:t> you can do with data items,</a:t>
            </a:r>
          </a:p>
          <a:p>
            <a:pPr lvl="2"/>
            <a:r>
              <a:rPr lang="en-US" dirty="0" smtClean="0"/>
              <a:t>not </a:t>
            </a:r>
            <a:r>
              <a:rPr lang="en-US" i="1" dirty="0" smtClean="0"/>
              <a:t>how</a:t>
            </a:r>
            <a:r>
              <a:rPr lang="en-US" dirty="0" smtClean="0"/>
              <a:t> it is done</a:t>
            </a:r>
          </a:p>
          <a:p>
            <a:pPr lvl="2"/>
            <a:r>
              <a:rPr lang="en-US" dirty="0" smtClean="0"/>
              <a:t>Can be programmed using interfaces</a:t>
            </a:r>
          </a:p>
          <a:p>
            <a:r>
              <a:rPr lang="en-US" dirty="0" smtClean="0"/>
              <a:t>Data type</a:t>
            </a:r>
          </a:p>
          <a:p>
            <a:pPr lvl="1"/>
            <a:r>
              <a:rPr lang="en-US" dirty="0" smtClean="0"/>
              <a:t>Implementation of the ADT</a:t>
            </a:r>
          </a:p>
          <a:p>
            <a:pPr lvl="2"/>
            <a:r>
              <a:rPr lang="en-US" dirty="0" smtClean="0"/>
              <a:t>Focus on </a:t>
            </a:r>
            <a:r>
              <a:rPr lang="en-US" i="1" dirty="0" smtClean="0"/>
              <a:t>how</a:t>
            </a:r>
            <a:endParaRPr lang="en-US" dirty="0" smtClean="0"/>
          </a:p>
          <a:p>
            <a:pPr lvl="2"/>
            <a:r>
              <a:rPr lang="en-US" dirty="0" smtClean="0"/>
              <a:t>Programmed using a class</a:t>
            </a:r>
          </a:p>
          <a:p>
            <a:r>
              <a:rPr lang="en-US" dirty="0" smtClean="0"/>
              <a:t>Example: Collections</a:t>
            </a:r>
          </a:p>
          <a:p>
            <a:pPr lvl="1"/>
            <a:r>
              <a:rPr lang="en-US" dirty="0" smtClean="0"/>
              <a:t>ADT: IList</a:t>
            </a:r>
          </a:p>
          <a:p>
            <a:pPr lvl="1"/>
            <a:r>
              <a:rPr lang="en-US" dirty="0" smtClean="0"/>
              <a:t>Data type: List and LinkedList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types?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just a name / alias of a memory location (one or more bytes in memory)</a:t>
            </a:r>
          </a:p>
          <a:p>
            <a:pPr lvl="1"/>
            <a:r>
              <a:rPr lang="en-US" dirty="0" smtClean="0"/>
              <a:t>01001111</a:t>
            </a:r>
          </a:p>
          <a:p>
            <a:r>
              <a:rPr lang="en-US" dirty="0" smtClean="0"/>
              <a:t>Using types we can have rules saying which operations can legally be applied to variables (memory locations)</a:t>
            </a:r>
          </a:p>
          <a:p>
            <a:pPr lvl="1"/>
            <a:r>
              <a:rPr lang="en-US" dirty="0" smtClean="0"/>
              <a:t>And which operations to disallow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String str1, str2;</a:t>
            </a:r>
          </a:p>
          <a:p>
            <a:pPr lvl="2"/>
            <a:r>
              <a:rPr lang="en-US" dirty="0" smtClean="0"/>
              <a:t>String str = str1 + str2;</a:t>
            </a:r>
          </a:p>
          <a:p>
            <a:pPr lvl="2"/>
            <a:r>
              <a:rPr lang="en-US" dirty="0" smtClean="0"/>
              <a:t>String s = str1 – str2; // illegal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vs. weak typing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Strong typing</a:t>
            </a:r>
          </a:p>
          <a:p>
            <a:pPr lvl="1"/>
            <a:r>
              <a:rPr lang="en-US" dirty="0" smtClean="0"/>
              <a:t>Variables, expressions, etc. have types</a:t>
            </a:r>
          </a:p>
          <a:p>
            <a:pPr lvl="1"/>
            <a:r>
              <a:rPr lang="en-US" dirty="0" smtClean="0"/>
              <a:t>Types must “match”</a:t>
            </a:r>
          </a:p>
          <a:p>
            <a:pPr lvl="1"/>
            <a:r>
              <a:rPr lang="en-US" dirty="0" smtClean="0"/>
              <a:t>Languages: C#, Java, and many other programming languages</a:t>
            </a:r>
          </a:p>
          <a:p>
            <a:r>
              <a:rPr lang="en-US" dirty="0" smtClean="0"/>
              <a:t>Weak typing</a:t>
            </a:r>
          </a:p>
          <a:p>
            <a:pPr lvl="1"/>
            <a:r>
              <a:rPr lang="en-US" dirty="0" smtClean="0"/>
              <a:t>No types</a:t>
            </a:r>
          </a:p>
          <a:p>
            <a:pPr lvl="1"/>
            <a:r>
              <a:rPr lang="en-US" dirty="0" smtClean="0"/>
              <a:t>Variables are just aliases for memory locations</a:t>
            </a:r>
          </a:p>
          <a:p>
            <a:pPr lvl="1"/>
            <a:r>
              <a:rPr lang="en-US" dirty="0" smtClean="0"/>
              <a:t>Languages: Assembly, BASIC, and many other languages</a:t>
            </a:r>
          </a:p>
          <a:p>
            <a:r>
              <a:rPr lang="en-US" dirty="0" smtClean="0"/>
              <a:t>When strong typing was introduced (late 1960’es) programmers used to say</a:t>
            </a:r>
          </a:p>
          <a:p>
            <a:pPr lvl="1"/>
            <a:r>
              <a:rPr lang="en-US" dirty="0" smtClean="0"/>
              <a:t>“Strong typing is for programmers with weak minds”</a:t>
            </a:r>
          </a:p>
          <a:p>
            <a:pPr lvl="1"/>
            <a:r>
              <a:rPr lang="en-US" dirty="0" smtClean="0"/>
              <a:t>Meaning: A programmer should be able to remember the “types” of variables himself.</a:t>
            </a:r>
          </a:p>
          <a:p>
            <a:pPr lvl="2"/>
            <a:r>
              <a:rPr lang="en-US" dirty="0" smtClean="0"/>
              <a:t>Hungarian notation: iVar</a:t>
            </a:r>
            <a:r>
              <a:rPr lang="en-US" dirty="0"/>
              <a:t> </a:t>
            </a:r>
            <a:r>
              <a:rPr lang="en-US" dirty="0" smtClean="0"/>
              <a:t>is an integer, sName is a string, etc.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 type checking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type checking</a:t>
            </a:r>
          </a:p>
          <a:p>
            <a:pPr lvl="1"/>
            <a:r>
              <a:rPr lang="en-US" dirty="0" smtClean="0"/>
              <a:t>Types of variables, expressions etc</a:t>
            </a:r>
            <a:r>
              <a:rPr lang="en-US" dirty="0"/>
              <a:t>.</a:t>
            </a:r>
            <a:r>
              <a:rPr lang="en-US" dirty="0" smtClean="0"/>
              <a:t> are checked at compile-time</a:t>
            </a:r>
          </a:p>
          <a:p>
            <a:pPr lvl="1"/>
            <a:r>
              <a:rPr lang="en-US" dirty="0" smtClean="0"/>
              <a:t>C#, Java etc. used static type checking</a:t>
            </a:r>
          </a:p>
          <a:p>
            <a:r>
              <a:rPr lang="en-US" dirty="0" smtClean="0"/>
              <a:t>Dynamic checking</a:t>
            </a:r>
          </a:p>
          <a:p>
            <a:pPr lvl="1"/>
            <a:r>
              <a:rPr lang="en-US" dirty="0" smtClean="0"/>
              <a:t>Type of variables, expressions etc. are checked at runtime.</a:t>
            </a:r>
          </a:p>
          <a:p>
            <a:pPr lvl="1"/>
            <a:r>
              <a:rPr lang="en-US" dirty="0" smtClean="0"/>
              <a:t>C# when you use type casts, checking is deferred to run-time: You might get a InvalidCastException</a:t>
            </a:r>
          </a:p>
          <a:p>
            <a:r>
              <a:rPr lang="en-US" dirty="0" smtClean="0"/>
              <a:t>Check as mush as possible at compile-time</a:t>
            </a:r>
          </a:p>
          <a:p>
            <a:pPr lvl="1"/>
            <a:r>
              <a:rPr lang="en-US" dirty="0" smtClean="0"/>
              <a:t>An error message from the compiler to the programmer is much better than an error message form the program to the end-user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in object-oriented programming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object-oriented programming the programmer creates his own types, called classes.</a:t>
            </a:r>
          </a:p>
          <a:p>
            <a:r>
              <a:rPr lang="en-US" dirty="0" smtClean="0"/>
              <a:t>From theses classes we make variables, called objects</a:t>
            </a:r>
          </a:p>
          <a:p>
            <a:r>
              <a:rPr lang="en-US" dirty="0" smtClean="0"/>
              <a:t>Types are organized in an inheritance hierarchy</a:t>
            </a:r>
          </a:p>
          <a:p>
            <a:pPr lvl="1"/>
            <a:r>
              <a:rPr lang="en-US" dirty="0" smtClean="0"/>
              <a:t>C#, Java: A single class hierarch rooted in the class Object</a:t>
            </a:r>
          </a:p>
          <a:p>
            <a:pPr lvl="1"/>
            <a:r>
              <a:rPr lang="en-US" dirty="0" smtClean="0"/>
              <a:t>C++: More hierarchies, not single root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Subtypes an substitution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you have an object of a super type you should be able to substitute that object with an object of a subtype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IList&lt;String&gt; MyList;</a:t>
            </a:r>
          </a:p>
          <a:p>
            <a:pPr lvl="2"/>
            <a:r>
              <a:rPr lang="en-US" dirty="0" smtClean="0"/>
              <a:t>MyList can be List, LinkedList etc.</a:t>
            </a:r>
          </a:p>
          <a:p>
            <a:pPr lvl="1"/>
            <a:r>
              <a:rPr lang="en-US" dirty="0" smtClean="0"/>
              <a:t>MyList.Add(“Anders”);</a:t>
            </a:r>
          </a:p>
          <a:p>
            <a:pPr lvl="2"/>
            <a:r>
              <a:rPr lang="en-US" dirty="0" smtClean="0"/>
              <a:t>Works no matter whether it is List or LinkedList</a:t>
            </a:r>
          </a:p>
          <a:p>
            <a:pPr lvl="2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Types in programming languages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2838-54D6-4E33-AE78-D01314F3B2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771</Words>
  <Application>Microsoft Office PowerPoint</Application>
  <PresentationFormat>Widescreen</PresentationFormat>
  <Paragraphs>130</Paragraphs>
  <Slides>11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Types in programming languages</vt:lpstr>
      <vt:lpstr>Definition: Type</vt:lpstr>
      <vt:lpstr>Definition: Data item</vt:lpstr>
      <vt:lpstr>Abstract Data Type (ADT)</vt:lpstr>
      <vt:lpstr>Why do we need types?</vt:lpstr>
      <vt:lpstr>Strong vs. weak typing</vt:lpstr>
      <vt:lpstr>Static vs. dynamic type checking</vt:lpstr>
      <vt:lpstr>Types in object-oriented programming</vt:lpstr>
      <vt:lpstr>Subtypes an substitution</vt:lpstr>
      <vt:lpstr>Subtypes and substitution (2)</vt:lpstr>
      <vt:lpstr>Method overriding vs. method overloading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in programming languages</dc:title>
  <dc:creator>Anders Kristian Børjesson</dc:creator>
  <cp:lastModifiedBy>Anders Kristian Børjesson</cp:lastModifiedBy>
  <cp:revision>9</cp:revision>
  <dcterms:created xsi:type="dcterms:W3CDTF">2014-03-18T09:48:37Z</dcterms:created>
  <dcterms:modified xsi:type="dcterms:W3CDTF">2014-11-04T07:59:45Z</dcterms:modified>
</cp:coreProperties>
</file>