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61" r:id="rId5"/>
    <p:sldId id="267" r:id="rId6"/>
    <p:sldId id="264" r:id="rId7"/>
    <p:sldId id="266" r:id="rId8"/>
    <p:sldId id="265" r:id="rId9"/>
    <p:sldId id="269" r:id="rId10"/>
    <p:sldId id="258" r:id="rId11"/>
    <p:sldId id="262" r:id="rId12"/>
    <p:sldId id="268" r:id="rId13"/>
    <p:sldId id="263" r:id="rId14"/>
    <p:sldId id="26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FDA27-7B46-4FAD-9512-BDCF57046307}" type="datetimeFigureOut">
              <a:rPr lang="en-US" smtClean="0"/>
              <a:t>11/4/2014</a:t>
            </a:fld>
            <a:endParaRPr lang="en-US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E93DA-CF85-4102-9039-9312CC5A3813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645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E93DA-CF85-4102-9039-9312CC5A381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229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5522-F050-4F1C-A734-F6263ED96119}" type="datetime1">
              <a:rPr lang="en-US" smtClean="0"/>
              <a:t>11/4/2014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BD01-0FAB-495F-8169-4157F92DC1E7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952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CB2F-D229-43FC-AD8E-6B042D0DFAFE}" type="datetime1">
              <a:rPr lang="en-US" smtClean="0"/>
              <a:t>11/4/2014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BD01-0FAB-495F-8169-4157F92DC1E7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388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372E-33F5-4725-8520-51674EA9E5C6}" type="datetime1">
              <a:rPr lang="en-US" smtClean="0"/>
              <a:t>11/4/2014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BD01-0FAB-495F-8169-4157F92DC1E7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200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CA69-239B-4C18-8A73-A9FAB27902C8}" type="datetime1">
              <a:rPr lang="en-US" smtClean="0"/>
              <a:t>11/4/2014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BD01-0FAB-495F-8169-4157F92DC1E7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815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F5B1-BD1D-45BA-924E-B148E0475EEB}" type="datetime1">
              <a:rPr lang="en-US" smtClean="0"/>
              <a:t>11/4/2014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BD01-0FAB-495F-8169-4157F92DC1E7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077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C321-752B-4B06-999B-04F17A5DD349}" type="datetime1">
              <a:rPr lang="en-US" smtClean="0"/>
              <a:t>11/4/2014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BD01-0FAB-495F-8169-4157F92DC1E7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267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0EDB-B3A7-417C-AB31-4A309324525E}" type="datetime1">
              <a:rPr lang="en-US" smtClean="0"/>
              <a:t>11/4/2014</a:t>
            </a:fld>
            <a:endParaRPr lang="en-US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BD01-0FAB-495F-8169-4157F92DC1E7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52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28D53-DEAD-494C-8837-61925749C48C}" type="datetime1">
              <a:rPr lang="en-US" smtClean="0"/>
              <a:t>11/4/2014</a:t>
            </a:fld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BD01-0FAB-495F-8169-4157F92DC1E7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484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61E0-113F-487F-96CF-FBCB49B86076}" type="datetime1">
              <a:rPr lang="en-US" smtClean="0"/>
              <a:t>11/4/2014</a:t>
            </a:fld>
            <a:endParaRPr lang="en-US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BD01-0FAB-495F-8169-4157F92DC1E7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966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C63A5-0E64-4A96-BBB1-B985231CA84A}" type="datetime1">
              <a:rPr lang="en-US" smtClean="0"/>
              <a:t>11/4/2014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BD01-0FAB-495F-8169-4157F92DC1E7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182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B07F6-F058-4084-A5E7-2AF81EF56F87}" type="datetime1">
              <a:rPr lang="en-US" smtClean="0"/>
              <a:t>11/4/2014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BD01-0FAB-495F-8169-4157F92DC1E7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600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114FE-D15C-43A8-B1BB-798DDD34A3BD}" type="datetime1">
              <a:rPr lang="en-US" smtClean="0"/>
              <a:t>11/4/2014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8BD01-0FAB-495F-8169-4157F92DC1E7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56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87d83y5b.aspx" TargetMode="External"/><Relationship Id="rId2" Type="http://schemas.openxmlformats.org/officeDocument/2006/relationships/hyperlink" Target="http://msdn.microsoft.com/en-us/library/ms173156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ms173156.asp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BD01-0FAB-495F-8169-4157F92DC1E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070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Interface vs. abstract class vs. class: The “Body” Rule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Interface</a:t>
            </a:r>
          </a:p>
          <a:p>
            <a:pPr lvl="1"/>
            <a:r>
              <a:rPr lang="en-US" dirty="0" smtClean="0"/>
              <a:t>No methods have a body</a:t>
            </a:r>
          </a:p>
          <a:p>
            <a:pPr lvl="2"/>
            <a:r>
              <a:rPr lang="en-US" dirty="0" smtClean="0"/>
              <a:t>An interface is more abstract than an abstract class!</a:t>
            </a:r>
          </a:p>
          <a:p>
            <a:pPr lvl="1"/>
            <a:r>
              <a:rPr lang="en-US" i="1" dirty="0" smtClean="0"/>
              <a:t>No-body</a:t>
            </a:r>
            <a:endParaRPr lang="en-US" i="1" dirty="0" smtClean="0"/>
          </a:p>
          <a:p>
            <a:r>
              <a:rPr lang="en-US" dirty="0" smtClean="0"/>
              <a:t>Abstract class</a:t>
            </a:r>
          </a:p>
          <a:p>
            <a:pPr lvl="1"/>
            <a:r>
              <a:rPr lang="en-US" dirty="0" smtClean="0"/>
              <a:t>Some methods have a body, some methods do not have a body</a:t>
            </a:r>
          </a:p>
          <a:p>
            <a:pPr lvl="1"/>
            <a:r>
              <a:rPr lang="en-US" i="1" dirty="0" smtClean="0"/>
              <a:t>Some-body</a:t>
            </a:r>
            <a:endParaRPr lang="en-US" i="1" dirty="0" smtClean="0"/>
          </a:p>
          <a:p>
            <a:r>
              <a:rPr lang="en-US" dirty="0" smtClean="0"/>
              <a:t>Class</a:t>
            </a:r>
          </a:p>
          <a:p>
            <a:pPr lvl="1"/>
            <a:r>
              <a:rPr lang="en-US" dirty="0" smtClean="0"/>
              <a:t>Every method have a body</a:t>
            </a:r>
          </a:p>
          <a:p>
            <a:pPr lvl="1"/>
            <a:r>
              <a:rPr lang="en-US" i="1" dirty="0" smtClean="0"/>
              <a:t>Every-body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BD01-0FAB-495F-8169-4157F92DC1E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313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hierarchy: Partial implementations</a:t>
            </a:r>
            <a:endParaRPr lang="en-US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Interface, class, abstract class</a:t>
            </a:r>
            <a:endParaRPr lang="en-US" dirty="0"/>
          </a:p>
        </p:txBody>
      </p:sp>
      <p:sp>
        <p:nvSpPr>
          <p:cNvPr id="9" name="Pladsholder til indhold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Interfaces defines common behavior</a:t>
            </a:r>
          </a:p>
          <a:p>
            <a:r>
              <a:rPr lang="en-US" dirty="0" smtClean="0"/>
              <a:t>Classes implement this behavior</a:t>
            </a:r>
          </a:p>
          <a:p>
            <a:pPr lvl="1"/>
            <a:r>
              <a:rPr lang="en-US" dirty="0" smtClean="0"/>
              <a:t>Different classes can do different implementations</a:t>
            </a:r>
          </a:p>
          <a:p>
            <a:r>
              <a:rPr lang="en-US" dirty="0" smtClean="0"/>
              <a:t>Duplicate code in the implementations can be refactored into an Abstract base class</a:t>
            </a:r>
          </a:p>
          <a:p>
            <a:pPr lvl="1"/>
            <a:r>
              <a:rPr lang="en-US" dirty="0" smtClean="0"/>
              <a:t>The abstract class implements </a:t>
            </a:r>
            <a:r>
              <a:rPr lang="en-US" i="1" dirty="0" smtClean="0"/>
              <a:t>some</a:t>
            </a:r>
            <a:r>
              <a:rPr lang="en-US" dirty="0" smtClean="0"/>
              <a:t> of the methods from the interface</a:t>
            </a:r>
          </a:p>
          <a:p>
            <a:pPr lvl="1"/>
            <a:endParaRPr lang="en-US" dirty="0" smtClean="0"/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Example: Buffers from Producer-Consumer</a:t>
            </a:r>
            <a:endParaRPr lang="en-US" dirty="0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Interface IBuffer { ... }</a:t>
            </a:r>
          </a:p>
          <a:p>
            <a:r>
              <a:rPr lang="en-US" dirty="0" smtClean="0"/>
              <a:t>Class AbstractBuffer : IBuffer {</a:t>
            </a:r>
          </a:p>
          <a:p>
            <a:r>
              <a:rPr lang="en-US" dirty="0" smtClean="0"/>
              <a:t>Class BoundedBuffer : AbstractBuffer { … }</a:t>
            </a:r>
          </a:p>
          <a:p>
            <a:r>
              <a:rPr lang="en-US" dirty="0" smtClean="0"/>
              <a:t>Class UnboundedBuffer : AbstractBuffer { … }</a:t>
            </a:r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BD01-0FAB-495F-8169-4157F92DC1E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60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Single-method and zero-method interfaces</a:t>
            </a:r>
            <a:endParaRPr lang="en-US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Single-method interface</a:t>
            </a:r>
          </a:p>
          <a:p>
            <a:pPr lvl="1"/>
            <a:r>
              <a:rPr lang="en-US" dirty="0" smtClean="0"/>
              <a:t>Usually a delegate type is better</a:t>
            </a:r>
          </a:p>
          <a:p>
            <a:pPr lvl="1"/>
            <a:r>
              <a:rPr lang="en-US" dirty="0" smtClean="0"/>
              <a:t>Example: ThreadStart</a:t>
            </a:r>
            <a:endParaRPr lang="en-US" dirty="0"/>
          </a:p>
          <a:p>
            <a:r>
              <a:rPr lang="en-US" dirty="0" smtClean="0"/>
              <a:t>Zero-method interface</a:t>
            </a:r>
          </a:p>
          <a:p>
            <a:pPr lvl="1"/>
            <a:r>
              <a:rPr lang="en-US" dirty="0" smtClean="0"/>
              <a:t>Aka. Marker interface</a:t>
            </a:r>
          </a:p>
          <a:p>
            <a:pPr lvl="1"/>
            <a:r>
              <a:rPr lang="en-US" dirty="0" smtClean="0"/>
              <a:t>Usually annotations are better</a:t>
            </a:r>
          </a:p>
          <a:p>
            <a:pPr lvl="1"/>
            <a:r>
              <a:rPr lang="en-US" dirty="0" smtClean="0"/>
              <a:t>Example: Unit testing [TestClass], [TestMethod], etc.</a:t>
            </a:r>
            <a:endParaRPr lang="en-US" dirty="0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8" name="Pladsholder til sli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BD01-0FAB-495F-8169-4157F92DC1E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006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Dogma rule: Every class should have an interface</a:t>
            </a:r>
            <a:endParaRPr lang="en-US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class should be defined by an interface.</a:t>
            </a:r>
          </a:p>
          <a:p>
            <a:r>
              <a:rPr lang="en-US" dirty="0" smtClean="0"/>
              <a:t>The interface should be public</a:t>
            </a:r>
          </a:p>
          <a:p>
            <a:r>
              <a:rPr lang="en-US" dirty="0" smtClean="0"/>
              <a:t>The class should </a:t>
            </a:r>
            <a:r>
              <a:rPr lang="en-US" i="1" dirty="0" smtClean="0"/>
              <a:t>not</a:t>
            </a:r>
            <a:r>
              <a:rPr lang="en-US" dirty="0" smtClean="0"/>
              <a:t> be public</a:t>
            </a:r>
          </a:p>
          <a:p>
            <a:r>
              <a:rPr lang="en-US" dirty="0" smtClean="0"/>
              <a:t>The interfaces should be used everywhere possible</a:t>
            </a:r>
          </a:p>
          <a:p>
            <a:pPr lvl="1"/>
            <a:r>
              <a:rPr lang="en-US" dirty="0" smtClean="0"/>
              <a:t>That is everywhere in the program, except after the keyword “new”</a:t>
            </a:r>
          </a:p>
          <a:p>
            <a:pPr lvl="1"/>
            <a:r>
              <a:rPr lang="en-US" dirty="0" smtClean="0"/>
              <a:t>The use of “new” can be hidden through the use of a “factory”</a:t>
            </a:r>
          </a:p>
          <a:p>
            <a:r>
              <a:rPr lang="en-US" dirty="0" smtClean="0"/>
              <a:t>Inspiration: Dogma 95</a:t>
            </a:r>
          </a:p>
          <a:p>
            <a:pPr lvl="1"/>
            <a:r>
              <a:rPr lang="en-US" dirty="0" smtClean="0"/>
              <a:t>http://en.wikipedia.org/wiki/Dogme_95</a:t>
            </a:r>
            <a:endParaRPr lang="en-US" dirty="0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8" name="Pladsholder til sli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BD01-0FAB-495F-8169-4157F92DC1E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33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further readings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MSDN Interfaces (C# Programming Guide)</a:t>
            </a:r>
          </a:p>
          <a:p>
            <a:pPr lvl="1"/>
            <a:r>
              <a:rPr lang="en-US" dirty="0" smtClean="0">
                <a:hlinkClick r:id="rId2"/>
              </a:rPr>
              <a:t>http://msdn.microsoft.com/en-us/library/ms173156.aspx</a:t>
            </a:r>
            <a:r>
              <a:rPr lang="en-US" dirty="0" smtClean="0"/>
              <a:t>  </a:t>
            </a:r>
          </a:p>
          <a:p>
            <a:r>
              <a:rPr lang="da-DK" dirty="0" smtClean="0"/>
              <a:t>MSDN interface (C# Reference)</a:t>
            </a:r>
          </a:p>
          <a:p>
            <a:pPr lvl="1"/>
            <a:r>
              <a:rPr lang="en-US" dirty="0" smtClean="0">
                <a:hlinkClick r:id="rId3"/>
              </a:rPr>
              <a:t>http://msdn.microsoft.com/en-us/library/87d83y5b.aspx</a:t>
            </a:r>
            <a:r>
              <a:rPr lang="en-US" dirty="0" smtClean="0"/>
              <a:t> </a:t>
            </a:r>
          </a:p>
          <a:p>
            <a:r>
              <a:rPr lang="en-US" dirty="0" smtClean="0"/>
              <a:t>John Sharp: Microsoft Visual C# 2013, Step by Step, Microsoft Press 2012</a:t>
            </a:r>
          </a:p>
          <a:p>
            <a:pPr lvl="1"/>
            <a:r>
              <a:rPr lang="en-US" dirty="0" smtClean="0"/>
              <a:t>Chapter 13 Creating Interfaces and Defining Abstract Classes, page 295-323</a:t>
            </a:r>
          </a:p>
          <a:p>
            <a:r>
              <a:rPr lang="en-US" dirty="0" smtClean="0"/>
              <a:t>Bart De Smet: C# 5.0 Unleashed, Sams 2013</a:t>
            </a:r>
          </a:p>
          <a:p>
            <a:pPr lvl="1"/>
            <a:r>
              <a:rPr lang="en-US" dirty="0" smtClean="0"/>
              <a:t>Chapter 14 Object-Oriented Programming</a:t>
            </a:r>
          </a:p>
          <a:p>
            <a:pPr lvl="2"/>
            <a:r>
              <a:rPr lang="en-US" dirty="0" smtClean="0"/>
              <a:t>Interface Types, page 690-699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BD01-0FAB-495F-8169-4157F92DC1E7}" type="slidenum">
              <a:rPr lang="en-US" smtClean="0"/>
              <a:t>14</a:t>
            </a:fld>
            <a:endParaRPr lang="en-US" dirty="0"/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6608" y="4974771"/>
            <a:ext cx="1548928" cy="1665514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8273" y="1295400"/>
            <a:ext cx="1694171" cy="2056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981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are (parts of) contracts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Interfaces are contracts between implementers and consumers</a:t>
            </a:r>
          </a:p>
          <a:p>
            <a:pPr lvl="1"/>
            <a:r>
              <a:rPr lang="en-US" dirty="0" smtClean="0"/>
              <a:t>Consumers: Programmers using a class implementing the interface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interfaces specifies the syntax of methods, etc.</a:t>
            </a:r>
          </a:p>
          <a:p>
            <a:pPr lvl="2"/>
            <a:r>
              <a:rPr lang="en-US" dirty="0" smtClean="0"/>
              <a:t>But not the semantics</a:t>
            </a:r>
          </a:p>
          <a:p>
            <a:pPr lvl="2"/>
            <a:r>
              <a:rPr lang="en-US" dirty="0" smtClean="0"/>
              <a:t>Missing: Class invariants, pre- and post-conditions, etc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It is not the full contract</a:t>
            </a:r>
            <a:r>
              <a:rPr lang="en-US" dirty="0" smtClean="0"/>
              <a:t>!!</a:t>
            </a:r>
            <a:endParaRPr lang="en-US" dirty="0" smtClean="0"/>
          </a:p>
          <a:p>
            <a:r>
              <a:rPr lang="en-US" dirty="0" smtClean="0"/>
              <a:t>Example: </a:t>
            </a:r>
            <a:r>
              <a:rPr lang="en-US" dirty="0" err="1" smtClean="0"/>
              <a:t>LayeredLibrary</a:t>
            </a:r>
            <a:r>
              <a:rPr lang="en-US" dirty="0" smtClean="0"/>
              <a:t>, </a:t>
            </a:r>
            <a:r>
              <a:rPr lang="en-US" dirty="0" err="1" smtClean="0"/>
              <a:t>IRepository</a:t>
            </a:r>
            <a:endParaRPr lang="en-US" dirty="0"/>
          </a:p>
          <a:p>
            <a:pPr lvl="1"/>
            <a:r>
              <a:rPr lang="en-US" dirty="0" smtClean="0"/>
              <a:t>The interface IRepository defines an contract between the upper layers (GUI etc.) and the lower layers (database, file, etc.) in the application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Example: Producer-Consumer, </a:t>
            </a:r>
            <a:r>
              <a:rPr lang="en-US" dirty="0" err="1" smtClean="0"/>
              <a:t>IBuffer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BD01-0FAB-495F-8169-4157F92DC1E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076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an interface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ublic </a:t>
            </a:r>
            <a:r>
              <a:rPr lang="en-US" b="1" dirty="0" smtClean="0"/>
              <a:t>interface</a:t>
            </a:r>
            <a:r>
              <a:rPr lang="en-US" dirty="0" smtClean="0"/>
              <a:t> ISomeName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void Method1(); // no body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int Method2(String a); // no body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smtClean="0"/>
              <a:t>Naming convention</a:t>
            </a:r>
          </a:p>
          <a:p>
            <a:pPr lvl="1"/>
            <a:r>
              <a:rPr lang="en-US" dirty="0" smtClean="0"/>
              <a:t>Names of interfaces usually start with the letter ‘I’</a:t>
            </a:r>
          </a:p>
          <a:p>
            <a:r>
              <a:rPr lang="en-US" dirty="0" smtClean="0"/>
              <a:t>Example: LayeredLibrary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BD01-0FAB-495F-8169-4157F92DC1E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37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interfaces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Public class A : ISomeInterface {</a:t>
            </a:r>
          </a:p>
          <a:p>
            <a:r>
              <a:rPr lang="en-US" dirty="0"/>
              <a:t> </a:t>
            </a:r>
            <a:r>
              <a:rPr lang="en-US" dirty="0" smtClean="0"/>
              <a:t> // implement ALL the methods, etc. from the interface</a:t>
            </a:r>
          </a:p>
          <a:p>
            <a:r>
              <a:rPr lang="en-US" dirty="0"/>
              <a:t> </a:t>
            </a:r>
            <a:r>
              <a:rPr lang="en-US" dirty="0" smtClean="0"/>
              <a:t> // The compiler check that the class implements ALL the methods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i="1" dirty="0" smtClean="0"/>
              <a:t>colon</a:t>
            </a:r>
            <a:r>
              <a:rPr lang="en-US" dirty="0" smtClean="0"/>
              <a:t> should be read as “implements”</a:t>
            </a:r>
          </a:p>
          <a:p>
            <a:r>
              <a:rPr lang="en-US" dirty="0" smtClean="0"/>
              <a:t>A class an implement any number of interfaces</a:t>
            </a:r>
          </a:p>
          <a:p>
            <a:pPr lvl="1"/>
            <a:r>
              <a:rPr lang="en-US" dirty="0" smtClean="0"/>
              <a:t>Bu only extend one other class</a:t>
            </a:r>
          </a:p>
          <a:p>
            <a:pPr lvl="1"/>
            <a:r>
              <a:rPr lang="en-US" dirty="0" smtClean="0"/>
              <a:t>The more interfaces a class implements, the more contracts the class must fulfill</a:t>
            </a:r>
          </a:p>
          <a:p>
            <a:pPr lvl="2"/>
            <a:r>
              <a:rPr lang="en-US" dirty="0" smtClean="0"/>
              <a:t>More methods in the class …</a:t>
            </a:r>
          </a:p>
          <a:p>
            <a:pPr lvl="2"/>
            <a:r>
              <a:rPr lang="en-US" dirty="0" smtClean="0"/>
              <a:t>Example: The class List&lt;T&gt; implements 8 interfaces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BD01-0FAB-495F-8169-4157F92DC1E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75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Interfaces vs. </a:t>
            </a:r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Inheritance means ”is a”</a:t>
            </a:r>
          </a:p>
          <a:p>
            <a:pPr lvl="1"/>
            <a:r>
              <a:rPr lang="en-US" dirty="0" smtClean="0"/>
              <a:t>Example class Teacher : Person</a:t>
            </a:r>
          </a:p>
          <a:p>
            <a:pPr lvl="1"/>
            <a:r>
              <a:rPr lang="en-US" dirty="0" smtClean="0"/>
              <a:t>Teacher </a:t>
            </a:r>
            <a:r>
              <a:rPr lang="en-US" i="1" dirty="0" smtClean="0"/>
              <a:t>is a</a:t>
            </a:r>
            <a:r>
              <a:rPr lang="en-US" dirty="0" smtClean="0"/>
              <a:t> Person.</a:t>
            </a:r>
          </a:p>
          <a:p>
            <a:pPr lvl="1"/>
            <a:r>
              <a:rPr lang="en-US" dirty="0" smtClean="0"/>
              <a:t>Base class describe what an object is</a:t>
            </a:r>
          </a:p>
          <a:p>
            <a:r>
              <a:rPr lang="en-US" dirty="0" smtClean="0"/>
              <a:t>Interfaces means ”behaves like”</a:t>
            </a:r>
          </a:p>
          <a:p>
            <a:pPr lvl="1"/>
            <a:r>
              <a:rPr lang="en-US" dirty="0" smtClean="0"/>
              <a:t>Example class Teacher : IComparable&lt;Teacher&gt;</a:t>
            </a:r>
          </a:p>
          <a:p>
            <a:pPr lvl="1"/>
            <a:r>
              <a:rPr lang="en-US" dirty="0" smtClean="0"/>
              <a:t>Teacher </a:t>
            </a:r>
            <a:r>
              <a:rPr lang="en-US" i="1" dirty="0" smtClean="0"/>
              <a:t>behaves like </a:t>
            </a:r>
            <a:r>
              <a:rPr lang="en-US" dirty="0" smtClean="0"/>
              <a:t>an IComparable</a:t>
            </a:r>
          </a:p>
          <a:p>
            <a:pPr lvl="2"/>
            <a:r>
              <a:rPr lang="en-US" dirty="0" smtClean="0"/>
              <a:t>A Teacher object is comparable to other Teacher objects</a:t>
            </a:r>
          </a:p>
          <a:p>
            <a:pPr lvl="1"/>
            <a:r>
              <a:rPr lang="en-US" dirty="0" smtClean="0"/>
              <a:t>Interface describe one way in which it behaves</a:t>
            </a:r>
            <a:endParaRPr lang="en-US" dirty="0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8" name="Pladsholder til sli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BD01-0FAB-495F-8169-4157F92DC1E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855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multiple interfaces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“By </a:t>
            </a:r>
            <a:r>
              <a:rPr lang="en-US" dirty="0"/>
              <a:t>using interfaces, you can, for example, include behavior from multiple sources in a class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>
                <a:hlinkClick r:id="rId2"/>
              </a:rPr>
              <a:t>http://msdn.microsoft.com/en-us/library/ms173156.aspx</a:t>
            </a:r>
            <a:endParaRPr lang="en-US" dirty="0" smtClean="0"/>
          </a:p>
          <a:p>
            <a:pPr lvl="1"/>
            <a:r>
              <a:rPr lang="en-US" dirty="0" smtClean="0"/>
              <a:t>In C# there is no multiple inheritance of classes.</a:t>
            </a:r>
          </a:p>
          <a:p>
            <a:pPr lvl="1"/>
            <a:r>
              <a:rPr lang="da-DK" dirty="0" smtClean="0"/>
              <a:t>List&lt;T&gt; </a:t>
            </a:r>
            <a:r>
              <a:rPr lang="en-US" dirty="0" smtClean="0"/>
              <a:t>implements</a:t>
            </a:r>
            <a:r>
              <a:rPr lang="da-DK" dirty="0" smtClean="0"/>
              <a:t> </a:t>
            </a:r>
            <a:r>
              <a:rPr lang="da-DK" dirty="0" smtClean="0"/>
              <a:t>8 </a:t>
            </a:r>
            <a:r>
              <a:rPr lang="da-DK" dirty="0" smtClean="0"/>
              <a:t>interfaces.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BD01-0FAB-495F-8169-4157F92DC1E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367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can have in an interface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 signatures</a:t>
            </a:r>
          </a:p>
          <a:p>
            <a:pPr lvl="1"/>
            <a:r>
              <a:rPr lang="en-US" dirty="0" smtClean="0"/>
              <a:t>No body</a:t>
            </a:r>
          </a:p>
          <a:p>
            <a:r>
              <a:rPr lang="en-US" dirty="0" smtClean="0"/>
              <a:t>Properties declarations</a:t>
            </a:r>
          </a:p>
          <a:p>
            <a:pPr lvl="1"/>
            <a:r>
              <a:rPr lang="en-US" dirty="0" smtClean="0"/>
              <a:t>No body</a:t>
            </a:r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BD01-0FAB-495F-8169-4157F92DC1E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057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cannot have in an interface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 fields</a:t>
            </a:r>
          </a:p>
          <a:p>
            <a:r>
              <a:rPr lang="en-US" dirty="0" smtClean="0"/>
              <a:t>No constructors</a:t>
            </a:r>
          </a:p>
          <a:p>
            <a:r>
              <a:rPr lang="en-US" dirty="0" smtClean="0"/>
              <a:t>No access modifiers</a:t>
            </a:r>
          </a:p>
          <a:p>
            <a:pPr lvl="1"/>
            <a:r>
              <a:rPr lang="en-US" dirty="0" smtClean="0"/>
              <a:t>All method are implicitly public</a:t>
            </a:r>
          </a:p>
          <a:p>
            <a:r>
              <a:rPr lang="en-US" dirty="0" smtClean="0"/>
              <a:t>Nothing </a:t>
            </a:r>
            <a:r>
              <a:rPr lang="en-US" i="1" dirty="0" smtClean="0"/>
              <a:t>static</a:t>
            </a:r>
          </a:p>
          <a:p>
            <a:r>
              <a:rPr lang="en-US" dirty="0" smtClean="0"/>
              <a:t>No nested types </a:t>
            </a:r>
          </a:p>
          <a:p>
            <a:pPr lvl="1"/>
            <a:r>
              <a:rPr lang="en-US" dirty="0" smtClean="0"/>
              <a:t>No struct, enum, class, or interface inside an interface</a:t>
            </a:r>
          </a:p>
          <a:p>
            <a:r>
              <a:rPr lang="en-US" dirty="0" smtClean="0"/>
              <a:t>No inheritance</a:t>
            </a:r>
          </a:p>
          <a:p>
            <a:pPr lvl="1"/>
            <a:r>
              <a:rPr lang="en-US" dirty="0" smtClean="0"/>
              <a:t>However, you can extends other interfaces</a:t>
            </a:r>
          </a:p>
          <a:p>
            <a:pPr lvl="1"/>
            <a:r>
              <a:rPr lang="en-US" dirty="0" smtClean="0"/>
              <a:t>Meaning extending another “contract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Adding to the “contract”</a:t>
            </a:r>
            <a:endParaRPr lang="en-US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BD01-0FAB-495F-8169-4157F92DC1E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003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popular interfaces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567542"/>
            <a:ext cx="10515600" cy="478880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IDisposable</a:t>
            </a:r>
          </a:p>
          <a:p>
            <a:pPr lvl="1"/>
            <a:r>
              <a:rPr lang="en-US" dirty="0" smtClean="0"/>
              <a:t>One method: void Dispose()</a:t>
            </a:r>
          </a:p>
          <a:p>
            <a:pPr lvl="1"/>
            <a:r>
              <a:rPr lang="en-US" dirty="0" smtClean="0"/>
              <a:t>Object implementing this interface can be used in a </a:t>
            </a:r>
            <a:r>
              <a:rPr lang="en-US" i="1" dirty="0" smtClean="0"/>
              <a:t>using</a:t>
            </a:r>
            <a:r>
              <a:rPr lang="en-US" dirty="0" smtClean="0"/>
              <a:t> statement</a:t>
            </a:r>
          </a:p>
          <a:p>
            <a:pPr lvl="1"/>
            <a:r>
              <a:rPr lang="en-US" dirty="0" smtClean="0"/>
              <a:t>Using (someDisposable) { …. }</a:t>
            </a:r>
          </a:p>
          <a:p>
            <a:r>
              <a:rPr lang="en-US" dirty="0" smtClean="0"/>
              <a:t>IEnumerable&lt;T&gt;</a:t>
            </a:r>
          </a:p>
          <a:p>
            <a:pPr lvl="1"/>
            <a:r>
              <a:rPr lang="en-US" dirty="0" smtClean="0"/>
              <a:t>Object implementing this interface can be iterated with a </a:t>
            </a:r>
            <a:r>
              <a:rPr lang="en-US" i="1" dirty="0" smtClean="0"/>
              <a:t>foreach</a:t>
            </a:r>
            <a:r>
              <a:rPr lang="en-US" dirty="0" smtClean="0"/>
              <a:t> statement</a:t>
            </a:r>
          </a:p>
          <a:p>
            <a:pPr lvl="1"/>
            <a:r>
              <a:rPr lang="en-US" dirty="0" smtClean="0"/>
              <a:t>One method: IEnumerator&lt;T&gt; GetEnumerator()</a:t>
            </a:r>
          </a:p>
          <a:p>
            <a:pPr lvl="1"/>
            <a:r>
              <a:rPr lang="en-US" dirty="0" smtClean="0"/>
              <a:t>Extended by other interfaces like Collection&lt;T&gt;</a:t>
            </a:r>
          </a:p>
          <a:p>
            <a:r>
              <a:rPr lang="en-US" dirty="0" smtClean="0"/>
              <a:t>IEnumerator&lt;T&gt;</a:t>
            </a:r>
          </a:p>
          <a:p>
            <a:pPr lvl="1"/>
            <a:r>
              <a:rPr lang="en-US" dirty="0" smtClean="0"/>
              <a:t>Property: Current</a:t>
            </a:r>
          </a:p>
          <a:p>
            <a:pPr lvl="1"/>
            <a:r>
              <a:rPr lang="en-US" dirty="0" smtClean="0"/>
              <a:t>Methods: MoveNext, etc.</a:t>
            </a:r>
          </a:p>
          <a:p>
            <a:r>
              <a:rPr lang="en-US" dirty="0" smtClean="0"/>
              <a:t>Collection&lt;T&gt;</a:t>
            </a:r>
          </a:p>
          <a:p>
            <a:pPr lvl="1"/>
            <a:r>
              <a:rPr lang="en-US" dirty="0" smtClean="0"/>
              <a:t>Implemented by many collections</a:t>
            </a:r>
          </a:p>
          <a:p>
            <a:pPr lvl="1"/>
            <a:r>
              <a:rPr lang="en-US" dirty="0" smtClean="0"/>
              <a:t>Extended by many other interfaces like IList&lt;T&gt;</a:t>
            </a:r>
          </a:p>
          <a:p>
            <a:r>
              <a:rPr lang="en-US" dirty="0" smtClean="0"/>
              <a:t>IList&lt;T&gt;</a:t>
            </a:r>
          </a:p>
          <a:p>
            <a:pPr lvl="1"/>
            <a:r>
              <a:rPr lang="en-US" dirty="0" smtClean="0"/>
              <a:t>Implemented List&lt;T&gt;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BD01-0FAB-495F-8169-4157F92DC1E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806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2974</TotalTime>
  <Words>824</Words>
  <Application>Microsoft Office PowerPoint</Application>
  <PresentationFormat>Widescreen</PresentationFormat>
  <Paragraphs>160</Paragraphs>
  <Slides>14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Office-tema</vt:lpstr>
      <vt:lpstr>Interfaces</vt:lpstr>
      <vt:lpstr>Interfaces are (parts of) contracts</vt:lpstr>
      <vt:lpstr>Defining an interface</vt:lpstr>
      <vt:lpstr>Implementing interfaces</vt:lpstr>
      <vt:lpstr>Interfaces vs. inheritance</vt:lpstr>
      <vt:lpstr>Implementing multiple interfaces</vt:lpstr>
      <vt:lpstr>What you can have in an interface</vt:lpstr>
      <vt:lpstr>What you cannot have in an interface</vt:lpstr>
      <vt:lpstr>Some popular interfaces</vt:lpstr>
      <vt:lpstr>Interface vs. abstract class vs. class: The “Body” Rule</vt:lpstr>
      <vt:lpstr>Implementation hierarchy: Partial implementations</vt:lpstr>
      <vt:lpstr>Single-method and zero-method interfaces</vt:lpstr>
      <vt:lpstr>Dogma rule: Every class should have an interface</vt:lpstr>
      <vt:lpstr>References and further readings</vt:lpstr>
    </vt:vector>
  </TitlesOfParts>
  <Company>Køge Handelsskole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Interfaces</dc:title>
  <dc:creator>Anders Kristian Børjesson</dc:creator>
  <cp:lastModifiedBy>Anders Kristian Børjesson</cp:lastModifiedBy>
  <cp:revision>19</cp:revision>
  <dcterms:created xsi:type="dcterms:W3CDTF">2014-03-07T12:18:13Z</dcterms:created>
  <dcterms:modified xsi:type="dcterms:W3CDTF">2014-11-04T07:26:23Z</dcterms:modified>
</cp:coreProperties>
</file>