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2" r:id="rId4"/>
    <p:sldId id="259" r:id="rId5"/>
    <p:sldId id="261" r:id="rId6"/>
    <p:sldId id="266" r:id="rId7"/>
    <p:sldId id="274" r:id="rId8"/>
    <p:sldId id="275" r:id="rId9"/>
    <p:sldId id="264" r:id="rId10"/>
    <p:sldId id="260" r:id="rId11"/>
    <p:sldId id="280" r:id="rId12"/>
    <p:sldId id="281" r:id="rId13"/>
    <p:sldId id="282" r:id="rId14"/>
    <p:sldId id="276" r:id="rId15"/>
    <p:sldId id="283" r:id="rId16"/>
    <p:sldId id="284" r:id="rId17"/>
    <p:sldId id="277" r:id="rId18"/>
    <p:sldId id="278" r:id="rId19"/>
    <p:sldId id="285" r:id="rId20"/>
    <p:sldId id="286" r:id="rId21"/>
    <p:sldId id="265" r:id="rId22"/>
    <p:sldId id="279" r:id="rId23"/>
    <p:sldId id="268" r:id="rId24"/>
    <p:sldId id="287" r:id="rId25"/>
    <p:sldId id="290" r:id="rId26"/>
    <p:sldId id="288" r:id="rId27"/>
    <p:sldId id="289" r:id="rId28"/>
    <p:sldId id="27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2CCBE-F9B2-4B5D-9703-92535388EB32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C5E6D-6B8B-4238-9CC6-C33E6953C81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8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C5E6D-6B8B-4238-9CC6-C33E6953C8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4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F0C7-57F3-4BFF-A020-B5669A2BBFF2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3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058C-6E58-421F-9761-EADD56E565A0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5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9767-853D-41E1-8DEE-1FFF1AAFA258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1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F3E-C067-4A70-9B63-C56B8646EA8D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9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D75-DE61-421D-ABBB-70067120F9F7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9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3CD-B775-4314-B536-C480AC4D8A48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6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015-5337-4060-81D3-030B2A0474A6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3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185F-6BFD-420B-8AF1-33275262DF4F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2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6B9-3B01-4A2E-B511-7A2F07101636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F032-8C5D-46FB-A055-C46BA3FCC181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2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4B8-DD8A-498F-A411-2C2F8540F301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3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E61B-E14E-466A-9729-6DC5AFBD18D2}" type="datetime1">
              <a:rPr lang="en-US" smtClean="0"/>
              <a:t>3/17/2015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FA4F-9984-4F5F-820D-2E497FFB00D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0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mongodb.org/manual/reference/operator/query/o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mongodb.org/manual/reference/database-references/" TargetMode="External"/><Relationship Id="rId2" Type="http://schemas.openxmlformats.org/officeDocument/2006/relationships/hyperlink" Target="http://stackoverflow.com/questions/6334048/foreign-keys-in-mongo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mongodb.org/manual/tutorial/store-javascript-function-on-serve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mongodb.org/manual/core/map-reduce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MongoDB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language / API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documents in a collection</a:t>
            </a:r>
          </a:p>
          <a:p>
            <a:pPr lvl="1"/>
            <a:r>
              <a:rPr lang="en-US" dirty="0" smtClean="0"/>
              <a:t>db.books.find(…)</a:t>
            </a:r>
          </a:p>
          <a:p>
            <a:r>
              <a:rPr lang="en-US" dirty="0" smtClean="0"/>
              <a:t>Save documents to a collection</a:t>
            </a:r>
          </a:p>
          <a:p>
            <a:pPr lvl="1"/>
            <a:r>
              <a:rPr lang="en-US" dirty="0" smtClean="0"/>
              <a:t>Db.collection.save(…)</a:t>
            </a:r>
          </a:p>
          <a:p>
            <a:pPr lvl="1"/>
            <a:r>
              <a:rPr lang="en-US" dirty="0" smtClean="0"/>
              <a:t>Db.collection.insert(…)</a:t>
            </a:r>
          </a:p>
          <a:p>
            <a:r>
              <a:rPr lang="en-US" dirty="0" smtClean="0"/>
              <a:t>Update documents in a collection</a:t>
            </a:r>
          </a:p>
          <a:p>
            <a:pPr lvl="1"/>
            <a:r>
              <a:rPr lang="en-US" dirty="0" smtClean="0"/>
              <a:t>Db.collection.update(…)</a:t>
            </a:r>
          </a:p>
          <a:p>
            <a:r>
              <a:rPr lang="en-US" dirty="0" smtClean="0"/>
              <a:t>Remove documents from a collection</a:t>
            </a:r>
          </a:p>
          <a:p>
            <a:pPr lvl="1"/>
            <a:r>
              <a:rPr lang="en-US" dirty="0" smtClean="0"/>
              <a:t>Db.collection.remove(…)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Save(…) vs. insert(…)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578429"/>
            <a:ext cx="5181600" cy="459853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Db.collection.save(document)</a:t>
            </a:r>
          </a:p>
          <a:p>
            <a:pPr lvl="1"/>
            <a:r>
              <a:rPr lang="en-US" dirty="0" smtClean="0"/>
              <a:t>Saves a document to the collection.</a:t>
            </a:r>
          </a:p>
          <a:p>
            <a:r>
              <a:rPr lang="en-US" dirty="0" smtClean="0"/>
              <a:t>Example, without _id</a:t>
            </a:r>
          </a:p>
          <a:p>
            <a:pPr marL="457200" lvl="1" indent="0">
              <a:buNone/>
            </a:pPr>
            <a:r>
              <a:rPr lang="en-US" dirty="0"/>
              <a:t>db.books.save( {</a:t>
            </a:r>
          </a:p>
          <a:p>
            <a:pPr marL="457200" lvl="1" indent="0">
              <a:buNone/>
            </a:pPr>
            <a:r>
              <a:rPr lang="en-US" dirty="0"/>
              <a:t>    title: "Beginning Android 4",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pages </a:t>
            </a:r>
            <a:r>
              <a:rPr lang="en-US" dirty="0"/>
              <a:t>: 531</a:t>
            </a:r>
          </a:p>
          <a:p>
            <a:pPr marL="457200" lvl="1" indent="0">
              <a:buNone/>
            </a:pPr>
            <a:r>
              <a:rPr lang="en-US" dirty="0" smtClean="0"/>
              <a:t>});</a:t>
            </a:r>
          </a:p>
          <a:p>
            <a:pPr lvl="1"/>
            <a:r>
              <a:rPr lang="en-US" dirty="0" smtClean="0"/>
              <a:t>The DBMS create a value for the _id field</a:t>
            </a:r>
          </a:p>
          <a:p>
            <a:r>
              <a:rPr lang="en-US" dirty="0" smtClean="0"/>
              <a:t>Example, with _id</a:t>
            </a:r>
          </a:p>
          <a:p>
            <a:pPr marL="457200" lvl="1" indent="0">
              <a:buNone/>
            </a:pPr>
            <a:r>
              <a:rPr lang="en-US" dirty="0"/>
              <a:t>db.books.save( {</a:t>
            </a:r>
          </a:p>
          <a:p>
            <a:pPr marL="457200" lvl="1" indent="0">
              <a:buNone/>
            </a:pPr>
            <a:r>
              <a:rPr lang="en-US" dirty="0"/>
              <a:t>    _id : 123,</a:t>
            </a:r>
          </a:p>
          <a:p>
            <a:pPr marL="457200" lvl="1" indent="0">
              <a:buNone/>
            </a:pPr>
            <a:r>
              <a:rPr lang="en-US" dirty="0"/>
              <a:t>    title: "Oracle PL/SQL Programming"</a:t>
            </a:r>
          </a:p>
          <a:p>
            <a:pPr marL="457200" lvl="1" indent="0">
              <a:buNone/>
            </a:pPr>
            <a:r>
              <a:rPr lang="en-US" dirty="0" smtClean="0"/>
              <a:t>});</a:t>
            </a:r>
          </a:p>
          <a:p>
            <a:pPr lvl="1"/>
            <a:r>
              <a:rPr lang="en-US" dirty="0" smtClean="0"/>
              <a:t>If the _id:123 exists the new document will </a:t>
            </a:r>
            <a:r>
              <a:rPr lang="en-US" i="1" dirty="0" smtClean="0"/>
              <a:t>replace</a:t>
            </a:r>
            <a:r>
              <a:rPr lang="en-US" dirty="0" smtClean="0"/>
              <a:t> the old document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/>
              <a:t>http://docs.mongodb.org/manual/reference/method/db.collection.save/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Db.collection.insert(document)</a:t>
            </a:r>
          </a:p>
          <a:p>
            <a:pPr lvl="1"/>
            <a:r>
              <a:rPr lang="en-US" dirty="0" smtClean="0"/>
              <a:t>Inserts a document into the collection</a:t>
            </a:r>
          </a:p>
          <a:p>
            <a:r>
              <a:rPr lang="en-US" dirty="0" smtClean="0"/>
              <a:t>Example, without _id</a:t>
            </a:r>
          </a:p>
          <a:p>
            <a:pPr marL="457200" lvl="1" indent="0">
              <a:buNone/>
            </a:pPr>
            <a:r>
              <a:rPr lang="en-US" dirty="0" smtClean="0"/>
              <a:t>db.books.insert( </a:t>
            </a: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 smtClean="0"/>
              <a:t>     title</a:t>
            </a:r>
            <a:r>
              <a:rPr lang="en-US" dirty="0"/>
              <a:t>: "Oracle PL/SQL Programming"</a:t>
            </a:r>
          </a:p>
          <a:p>
            <a:pPr marL="457200" lvl="1" indent="0">
              <a:buNone/>
            </a:pPr>
            <a:r>
              <a:rPr lang="en-US" dirty="0" smtClean="0"/>
              <a:t>});</a:t>
            </a:r>
          </a:p>
          <a:p>
            <a:pPr lvl="1"/>
            <a:r>
              <a:rPr lang="en-US" dirty="0"/>
              <a:t>The DBMS create a value for the _id field</a:t>
            </a:r>
          </a:p>
          <a:p>
            <a:r>
              <a:rPr lang="en-US" dirty="0" smtClean="0"/>
              <a:t>Example, with _id</a:t>
            </a:r>
          </a:p>
          <a:p>
            <a:pPr marL="457200" lvl="1" indent="0">
              <a:buNone/>
            </a:pPr>
            <a:r>
              <a:rPr lang="en-US" dirty="0"/>
              <a:t>db.books.insert( {</a:t>
            </a:r>
          </a:p>
          <a:p>
            <a:pPr marL="457200" lvl="1" indent="0">
              <a:buNone/>
            </a:pPr>
            <a:r>
              <a:rPr lang="en-US" dirty="0"/>
              <a:t>    _id: 123,</a:t>
            </a:r>
          </a:p>
          <a:p>
            <a:pPr marL="457200" lvl="1" indent="0">
              <a:buNone/>
            </a:pPr>
            <a:r>
              <a:rPr lang="en-US" dirty="0"/>
              <a:t>    title: "Mastering Oracle SQL"</a:t>
            </a:r>
          </a:p>
          <a:p>
            <a:pPr marL="457200" lvl="1" indent="0">
              <a:buNone/>
            </a:pPr>
            <a:r>
              <a:rPr lang="en-US" dirty="0" smtClean="0"/>
              <a:t>});</a:t>
            </a:r>
          </a:p>
          <a:p>
            <a:pPr lvl="1"/>
            <a:r>
              <a:rPr lang="en-US" dirty="0" smtClean="0"/>
              <a:t>If the _id:123 exists the new document will be </a:t>
            </a:r>
            <a:r>
              <a:rPr lang="en-US" i="1" dirty="0" smtClean="0"/>
              <a:t>rejected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… duplicate key </a:t>
            </a:r>
            <a:r>
              <a:rPr lang="en-US" dirty="0" smtClean="0"/>
              <a:t>error …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/>
              <a:t>http://docs.mongodb.org/manual/reference/method/db.collection.insert/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Update(…)</a:t>
            </a:r>
            <a:endParaRPr lang="en-US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Update one or more documents in a collection</a:t>
            </a:r>
          </a:p>
          <a:p>
            <a:pPr lvl="1"/>
            <a:r>
              <a:rPr lang="en-US" dirty="0" smtClean="0"/>
              <a:t>… or replace document(s)</a:t>
            </a:r>
          </a:p>
          <a:p>
            <a:r>
              <a:rPr lang="en-US" dirty="0" smtClean="0"/>
              <a:t>General syntax</a:t>
            </a:r>
          </a:p>
          <a:p>
            <a:pPr lvl="1"/>
            <a:r>
              <a:rPr lang="en-US" dirty="0" smtClean="0"/>
              <a:t>Db.collection.update(query, update, options)</a:t>
            </a:r>
          </a:p>
          <a:p>
            <a:pPr lvl="1"/>
            <a:r>
              <a:rPr lang="en-US" dirty="0" smtClean="0"/>
              <a:t>Query: selection criteria for the update</a:t>
            </a:r>
          </a:p>
          <a:p>
            <a:pPr lvl="2"/>
            <a:r>
              <a:rPr lang="en-US" dirty="0" smtClean="0"/>
              <a:t>Which documents are updated</a:t>
            </a:r>
          </a:p>
          <a:p>
            <a:pPr lvl="1"/>
            <a:r>
              <a:rPr lang="en-US" dirty="0" smtClean="0"/>
              <a:t>Update: The updates to apply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/>
              <a:t>http://docs.mongodb.org/manual/reference/method/db.collection.update/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614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db.books.update(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{ </a:t>
            </a:r>
            <a:r>
              <a:rPr lang="en-US" dirty="0"/>
              <a:t>title: "Beginning A</a:t>
            </a:r>
            <a:r>
              <a:rPr lang="en-US" dirty="0" smtClean="0"/>
              <a:t>ndroid 4“ },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{</a:t>
            </a:r>
          </a:p>
          <a:p>
            <a:pPr marL="457200" lvl="1" indent="0">
              <a:buNone/>
            </a:pPr>
            <a:r>
              <a:rPr lang="en-US" dirty="0"/>
              <a:t>      title: "Beginning Android 4 </a:t>
            </a:r>
            <a:r>
              <a:rPr lang="en-US" dirty="0" smtClean="0"/>
              <a:t>Apps",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publisher: "Wrox"</a:t>
            </a:r>
          </a:p>
          <a:p>
            <a:pPr marL="457200" lvl="1" indent="0">
              <a:buNone/>
            </a:pPr>
            <a:r>
              <a:rPr lang="en-US" dirty="0"/>
              <a:t>  },</a:t>
            </a:r>
          </a:p>
          <a:p>
            <a:pPr marL="457200" lvl="1" indent="0">
              <a:buNone/>
            </a:pPr>
            <a:r>
              <a:rPr lang="en-US" dirty="0"/>
              <a:t>  {</a:t>
            </a:r>
          </a:p>
          <a:p>
            <a:pPr marL="457200" lvl="1" indent="0">
              <a:buNone/>
            </a:pPr>
            <a:r>
              <a:rPr lang="en-US" dirty="0"/>
              <a:t>      upsert: </a:t>
            </a:r>
            <a:r>
              <a:rPr lang="en-US" dirty="0" smtClean="0"/>
              <a:t>false // no match, no update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}</a:t>
            </a:r>
          </a:p>
          <a:p>
            <a:pPr marL="457200" lvl="1" indent="0">
              <a:buNone/>
            </a:pPr>
            <a:r>
              <a:rPr lang="en-US" dirty="0" smtClean="0"/>
              <a:t>);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Remove(…)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syntax</a:t>
            </a:r>
          </a:p>
          <a:p>
            <a:pPr lvl="1"/>
            <a:r>
              <a:rPr lang="en-US" dirty="0" smtClean="0"/>
              <a:t>Db.collections.remove(query, justOne)</a:t>
            </a:r>
          </a:p>
          <a:p>
            <a:pPr lvl="1"/>
            <a:r>
              <a:rPr lang="en-US" dirty="0" smtClean="0"/>
              <a:t>Query: </a:t>
            </a:r>
            <a:r>
              <a:rPr lang="en-US" dirty="0"/>
              <a:t>Query: selection criteria for the update</a:t>
            </a:r>
          </a:p>
          <a:p>
            <a:pPr lvl="2"/>
            <a:r>
              <a:rPr lang="en-US" dirty="0" smtClean="0"/>
              <a:t>Which documents will be removed</a:t>
            </a:r>
          </a:p>
          <a:p>
            <a:pPr lvl="1"/>
            <a:r>
              <a:rPr lang="en-US" dirty="0" smtClean="0"/>
              <a:t>justOne: Boolean</a:t>
            </a:r>
          </a:p>
          <a:p>
            <a:pPr lvl="2"/>
            <a:r>
              <a:rPr lang="en-US" dirty="0" smtClean="0"/>
              <a:t>One or more documents to be removed</a:t>
            </a:r>
          </a:p>
          <a:p>
            <a:pPr lvl="2"/>
            <a:r>
              <a:rPr lang="en-US" dirty="0" smtClean="0"/>
              <a:t>Optional. Default </a:t>
            </a:r>
            <a:r>
              <a:rPr lang="en-US" i="1" dirty="0" smtClean="0"/>
              <a:t>false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db.books.remove( {</a:t>
            </a:r>
          </a:p>
          <a:p>
            <a:pPr lvl="1"/>
            <a:r>
              <a:rPr lang="en-US" dirty="0"/>
              <a:t>    title: "Mastering Oracle SQL"</a:t>
            </a:r>
          </a:p>
          <a:p>
            <a:pPr lvl="1"/>
            <a:r>
              <a:rPr lang="en-US" dirty="0" smtClean="0"/>
              <a:t>} )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/>
              <a:t>http://docs.mongodb.org/manual/reference/method/db.collection.remove/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find(…)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6420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General syntax: </a:t>
            </a:r>
            <a:r>
              <a:rPr lang="en-US" dirty="0"/>
              <a:t>d</a:t>
            </a:r>
            <a:r>
              <a:rPr lang="en-US" dirty="0" smtClean="0"/>
              <a:t>b.collection.find(criteria, projection)</a:t>
            </a:r>
          </a:p>
          <a:p>
            <a:pPr lvl="1"/>
            <a:r>
              <a:rPr lang="en-US" dirty="0" smtClean="0"/>
              <a:t>Criteria: optional</a:t>
            </a:r>
          </a:p>
          <a:p>
            <a:pPr lvl="2"/>
            <a:r>
              <a:rPr lang="en-US" dirty="0" smtClean="0"/>
              <a:t>Selection criteria: Which documents do you want to get</a:t>
            </a:r>
          </a:p>
          <a:p>
            <a:pPr lvl="1"/>
            <a:r>
              <a:rPr lang="en-US" dirty="0" smtClean="0"/>
              <a:t>Projection: optional</a:t>
            </a:r>
          </a:p>
          <a:p>
            <a:pPr lvl="2"/>
            <a:r>
              <a:rPr lang="en-US" dirty="0" smtClean="0"/>
              <a:t>Projections operators: Which fields of the documents do you want to get</a:t>
            </a:r>
          </a:p>
          <a:p>
            <a:pPr lvl="1"/>
            <a:r>
              <a:rPr lang="en-US" dirty="0" smtClean="0"/>
              <a:t>SQL analogy: SELECT </a:t>
            </a:r>
            <a:r>
              <a:rPr lang="en-US" i="1" dirty="0" smtClean="0"/>
              <a:t>projection</a:t>
            </a:r>
            <a:r>
              <a:rPr lang="en-US" dirty="0" smtClean="0"/>
              <a:t> FROM </a:t>
            </a:r>
            <a:r>
              <a:rPr lang="en-US" i="1" dirty="0" smtClean="0"/>
              <a:t>table</a:t>
            </a:r>
            <a:r>
              <a:rPr lang="en-US" dirty="0" smtClean="0"/>
              <a:t> WHERE </a:t>
            </a:r>
            <a:r>
              <a:rPr lang="en-US" i="1" dirty="0" smtClean="0"/>
              <a:t>selection</a:t>
            </a:r>
          </a:p>
          <a:p>
            <a:r>
              <a:rPr lang="en-US" dirty="0" smtClean="0"/>
              <a:t>Find all documents</a:t>
            </a:r>
          </a:p>
          <a:p>
            <a:pPr lvl="1"/>
            <a:r>
              <a:rPr lang="en-US" dirty="0" smtClean="0"/>
              <a:t>Db.collection.find()</a:t>
            </a:r>
          </a:p>
          <a:p>
            <a:r>
              <a:rPr lang="en-US" dirty="0" smtClean="0"/>
              <a:t>Find with criteria</a:t>
            </a:r>
          </a:p>
          <a:p>
            <a:pPr lvl="1"/>
            <a:r>
              <a:rPr lang="en-US" dirty="0"/>
              <a:t>db.books.find({ publicationYear: 2014 </a:t>
            </a:r>
            <a:r>
              <a:rPr lang="en-US" dirty="0" smtClean="0"/>
              <a:t>});</a:t>
            </a:r>
          </a:p>
          <a:p>
            <a:pPr lvl="2"/>
            <a:r>
              <a:rPr lang="en-US" dirty="0" smtClean="0"/>
              <a:t>Books where the publicationYear fields has the value 2014</a:t>
            </a:r>
            <a:endParaRPr lang="en-US" dirty="0"/>
          </a:p>
          <a:p>
            <a:pPr lvl="1"/>
            <a:r>
              <a:rPr lang="en-US" dirty="0" smtClean="0"/>
              <a:t>db.books.find</a:t>
            </a:r>
            <a:r>
              <a:rPr lang="en-US" dirty="0"/>
              <a:t>({ pages: { $gt: 25 } </a:t>
            </a:r>
            <a:r>
              <a:rPr lang="en-US" dirty="0" smtClean="0"/>
              <a:t>});</a:t>
            </a:r>
          </a:p>
          <a:p>
            <a:pPr lvl="2"/>
            <a:r>
              <a:rPr lang="en-US" dirty="0" smtClean="0"/>
              <a:t>Books where the pages field has a value </a:t>
            </a:r>
            <a:r>
              <a:rPr lang="en-US" i="1" dirty="0" smtClean="0"/>
              <a:t>greater</a:t>
            </a:r>
            <a:r>
              <a:rPr lang="en-US" dirty="0" smtClean="0"/>
              <a:t> than 25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/>
              <a:t>http://docs.mongodb.org/manual/reference/method/db.collection.find/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2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Find(…) with </a:t>
            </a:r>
            <a:r>
              <a:rPr lang="en-US" i="1" dirty="0" smtClean="0"/>
              <a:t>and</a:t>
            </a:r>
            <a:r>
              <a:rPr lang="en-US" dirty="0" smtClean="0"/>
              <a:t> + </a:t>
            </a:r>
            <a:r>
              <a:rPr lang="en-US" i="1" dirty="0" smtClean="0"/>
              <a:t>or</a:t>
            </a:r>
            <a:endParaRPr lang="en-US" i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357460"/>
            <a:ext cx="10515600" cy="499889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Find(…) with </a:t>
            </a:r>
            <a:r>
              <a:rPr lang="en-US" i="1" dirty="0" smtClean="0"/>
              <a:t>and</a:t>
            </a:r>
            <a:r>
              <a:rPr lang="en-US" dirty="0" smtClean="0"/>
              <a:t> criteria</a:t>
            </a:r>
          </a:p>
          <a:p>
            <a:pPr lvl="1"/>
            <a:r>
              <a:rPr lang="en-US" dirty="0"/>
              <a:t>db.books.find({publicationYear: 2015, title: /^Mongo</a:t>
            </a:r>
            <a:r>
              <a:rPr lang="en-US" dirty="0" smtClean="0"/>
              <a:t>/})</a:t>
            </a:r>
          </a:p>
          <a:p>
            <a:pPr lvl="1"/>
            <a:r>
              <a:rPr lang="en-US" dirty="0" smtClean="0"/>
              <a:t>publicationYear = 2015 </a:t>
            </a:r>
            <a:r>
              <a:rPr lang="en-US" i="1" dirty="0" smtClean="0"/>
              <a:t>AND</a:t>
            </a:r>
            <a:r>
              <a:rPr lang="en-US" dirty="0" smtClean="0"/>
              <a:t> title starts with (^) Mongo</a:t>
            </a:r>
          </a:p>
          <a:p>
            <a:pPr lvl="2"/>
            <a:r>
              <a:rPr lang="en-US" dirty="0" smtClean="0"/>
              <a:t>/^Mongo/ is a regular expression</a:t>
            </a:r>
          </a:p>
          <a:p>
            <a:r>
              <a:rPr lang="en-US" dirty="0" smtClean="0"/>
              <a:t>Find(…) with </a:t>
            </a:r>
            <a:r>
              <a:rPr lang="en-US" i="1" dirty="0" smtClean="0"/>
              <a:t>or</a:t>
            </a:r>
            <a:r>
              <a:rPr lang="en-US" dirty="0" smtClean="0"/>
              <a:t> criteria</a:t>
            </a:r>
          </a:p>
          <a:p>
            <a:pPr lvl="1"/>
            <a:r>
              <a:rPr lang="en-US" dirty="0"/>
              <a:t>db.books.find({$or: [ {publicationYear: 2015}, {title: /^Mongo</a:t>
            </a:r>
            <a:r>
              <a:rPr lang="en-US" dirty="0" smtClean="0"/>
              <a:t>/}]})</a:t>
            </a:r>
          </a:p>
          <a:p>
            <a:pPr lvl="1"/>
            <a:r>
              <a:rPr lang="en-US" dirty="0" smtClean="0"/>
              <a:t>publicationYear = 2015 </a:t>
            </a:r>
            <a:r>
              <a:rPr lang="en-US" i="1" dirty="0" smtClean="0"/>
              <a:t>OR</a:t>
            </a:r>
            <a:r>
              <a:rPr lang="en-US" dirty="0" smtClean="0"/>
              <a:t> title starts with A</a:t>
            </a:r>
          </a:p>
          <a:p>
            <a:pPr lvl="1"/>
            <a:r>
              <a:rPr lang="en-US" dirty="0" smtClean="0"/>
              <a:t>$or: [ … array of conditions … ]</a:t>
            </a:r>
          </a:p>
          <a:p>
            <a:pPr lvl="1"/>
            <a:r>
              <a:rPr lang="en-US" dirty="0"/>
              <a:t>db.books.find({$or: [ {publicationYear: 2015}, {publicationYear: {$exists: false}}]})</a:t>
            </a:r>
            <a:endParaRPr lang="en-US" dirty="0" smtClean="0"/>
          </a:p>
          <a:p>
            <a:r>
              <a:rPr lang="en-US" dirty="0" smtClean="0"/>
              <a:t>Find(…) with and criteria (a little more …)</a:t>
            </a:r>
          </a:p>
          <a:p>
            <a:pPr lvl="1"/>
            <a:r>
              <a:rPr lang="en-US" dirty="0" smtClean="0"/>
              <a:t>$and: [ … array of conditions … ]</a:t>
            </a:r>
          </a:p>
          <a:p>
            <a:pPr lvl="2"/>
            <a:r>
              <a:rPr lang="en-US" dirty="0" smtClean="0"/>
              <a:t>Find({cond, cond, .. }) works the same</a:t>
            </a:r>
          </a:p>
          <a:p>
            <a:pPr lvl="2"/>
            <a:r>
              <a:rPr lang="en-US" dirty="0" smtClean="0"/>
              <a:t>However with $and: you can use the same attribute more than once</a:t>
            </a:r>
          </a:p>
          <a:p>
            <a:pPr lvl="1"/>
            <a:r>
              <a:rPr lang="en-US" dirty="0"/>
              <a:t>db.books.find({$and: [{publicationYear: {$ne:2014}}, {publicationYear: {$exists</a:t>
            </a:r>
            <a:r>
              <a:rPr lang="en-US" dirty="0" smtClean="0"/>
              <a:t>: true}}]})</a:t>
            </a:r>
          </a:p>
          <a:p>
            <a:pPr lvl="2"/>
            <a:r>
              <a:rPr lang="en-US" dirty="0" smtClean="0"/>
              <a:t>publicationYear exists, but is not equal ($ne) to 2014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>
                <a:hlinkClick r:id="rId2"/>
              </a:rPr>
              <a:t>http://docs.mongodb.org/manual/reference/operator/query/or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http://docs.mongodb.org/manual/reference/operator/query/and/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Find(…), getting into sub-documents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dot (.) operator to get into sub-documents</a:t>
            </a:r>
          </a:p>
          <a:p>
            <a:r>
              <a:rPr lang="en-US" dirty="0"/>
              <a:t>db.books.find({"</a:t>
            </a:r>
            <a:r>
              <a:rPr lang="en-US" dirty="0" smtClean="0"/>
              <a:t>author.firstname</a:t>
            </a:r>
            <a:r>
              <a:rPr lang="en-US" dirty="0"/>
              <a:t>"</a:t>
            </a:r>
            <a:r>
              <a:rPr lang="en-US" dirty="0" smtClean="0"/>
              <a:t> : "</a:t>
            </a:r>
            <a:r>
              <a:rPr lang="en-US" dirty="0"/>
              <a:t>John</a:t>
            </a:r>
            <a:r>
              <a:rPr lang="en-US" dirty="0" smtClean="0"/>
              <a:t>"});</a:t>
            </a:r>
          </a:p>
          <a:p>
            <a:pPr lvl="1"/>
            <a:r>
              <a:rPr lang="en-US" dirty="0" smtClean="0"/>
              <a:t>Documents with an author with the first name John</a:t>
            </a:r>
          </a:p>
          <a:p>
            <a:pPr lvl="1"/>
            <a:r>
              <a:rPr lang="en-US" dirty="0" smtClean="0"/>
              <a:t>Note: Author is an array</a:t>
            </a:r>
          </a:p>
          <a:p>
            <a:pPr lvl="1"/>
            <a:r>
              <a:rPr lang="en-US" dirty="0" smtClean="0"/>
              <a:t>Note 2: The name of the field (author.firstname) must be quoted</a:t>
            </a:r>
          </a:p>
          <a:p>
            <a:r>
              <a:rPr lang="en-US" dirty="0"/>
              <a:t>db.books.find</a:t>
            </a:r>
            <a:r>
              <a:rPr lang="en-US" dirty="0" smtClean="0"/>
              <a:t>( {$</a:t>
            </a:r>
            <a:r>
              <a:rPr lang="en-US" dirty="0"/>
              <a:t>or: </a:t>
            </a:r>
            <a:r>
              <a:rPr lang="en-US" dirty="0" smtClean="0"/>
              <a:t>[ {"author.firstname</a:t>
            </a:r>
            <a:r>
              <a:rPr lang="en-US" dirty="0"/>
              <a:t>"</a:t>
            </a:r>
            <a:r>
              <a:rPr lang="en-US" dirty="0" smtClean="0"/>
              <a:t> : "</a:t>
            </a:r>
            <a:r>
              <a:rPr lang="en-US" dirty="0"/>
              <a:t>John"}, </a:t>
            </a:r>
            <a:r>
              <a:rPr lang="en-US" dirty="0" smtClean="0"/>
              <a:t>						{"author.firstname</a:t>
            </a:r>
            <a:r>
              <a:rPr lang="en-US" dirty="0"/>
              <a:t>"</a:t>
            </a:r>
            <a:r>
              <a:rPr lang="en-US" dirty="0" smtClean="0"/>
              <a:t> : "</a:t>
            </a:r>
            <a:r>
              <a:rPr lang="en-US" dirty="0"/>
              <a:t>Brad</a:t>
            </a:r>
            <a:r>
              <a:rPr lang="en-US" dirty="0" smtClean="0"/>
              <a:t>"} ]  } );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find(…), projections</a:t>
            </a:r>
            <a:endParaRPr lang="en-US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fields</a:t>
            </a:r>
          </a:p>
          <a:p>
            <a:pPr lvl="1"/>
            <a:r>
              <a:rPr lang="en-US" dirty="0"/>
              <a:t>db.books.find({}, {title: 1, publisher: 1</a:t>
            </a:r>
            <a:r>
              <a:rPr lang="en-US" dirty="0" smtClean="0"/>
              <a:t>});</a:t>
            </a:r>
          </a:p>
          <a:p>
            <a:pPr lvl="1"/>
            <a:r>
              <a:rPr lang="en-US" dirty="0" smtClean="0"/>
              <a:t>{} no selection = all documents</a:t>
            </a:r>
          </a:p>
          <a:p>
            <a:pPr lvl="1"/>
            <a:r>
              <a:rPr lang="en-US" dirty="0" smtClean="0"/>
              <a:t>Title, publisher (and _id) included in the output</a:t>
            </a:r>
          </a:p>
          <a:p>
            <a:r>
              <a:rPr lang="en-US" dirty="0" smtClean="0"/>
              <a:t>Exclude fields</a:t>
            </a:r>
          </a:p>
          <a:p>
            <a:pPr lvl="1"/>
            <a:r>
              <a:rPr lang="en-US" dirty="0"/>
              <a:t>db.books.find({}, {title: 0</a:t>
            </a:r>
            <a:r>
              <a:rPr lang="en-US" dirty="0" smtClean="0"/>
              <a:t>});</a:t>
            </a:r>
          </a:p>
          <a:p>
            <a:pPr lvl="1"/>
            <a:r>
              <a:rPr lang="en-US" dirty="0" smtClean="0"/>
              <a:t>All fields, but title, in the output</a:t>
            </a:r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Find() with sort(), limit(), and skip()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can be sorted</a:t>
            </a:r>
          </a:p>
          <a:p>
            <a:pPr lvl="1"/>
            <a:r>
              <a:rPr lang="en-US" dirty="0"/>
              <a:t>db.books.find().sort({title: 1, publicationYear: 1</a:t>
            </a:r>
            <a:r>
              <a:rPr lang="en-US" dirty="0" smtClean="0"/>
              <a:t>});</a:t>
            </a:r>
          </a:p>
          <a:p>
            <a:pPr lvl="2"/>
            <a:r>
              <a:rPr lang="en-US" dirty="0" smtClean="0"/>
              <a:t>Sort by 1. title, 2. publicationYear</a:t>
            </a:r>
          </a:p>
          <a:p>
            <a:r>
              <a:rPr lang="en-US" dirty="0" smtClean="0"/>
              <a:t>The output can be limited</a:t>
            </a:r>
          </a:p>
          <a:p>
            <a:pPr lvl="1"/>
            <a:r>
              <a:rPr lang="en-US" dirty="0"/>
              <a:t>db.books.find().sort({title: 1}).limit(4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Only the first 4 documents are included in the output</a:t>
            </a:r>
          </a:p>
          <a:p>
            <a:r>
              <a:rPr lang="en-US" dirty="0" smtClean="0"/>
              <a:t>You can skip parts of the output</a:t>
            </a:r>
          </a:p>
          <a:p>
            <a:pPr lvl="1"/>
            <a:r>
              <a:rPr lang="en-US" dirty="0"/>
              <a:t>db.books.find().sort({title: 1</a:t>
            </a:r>
            <a:r>
              <a:rPr lang="en-US" dirty="0" smtClean="0"/>
              <a:t>}).skip(2).limit(3);</a:t>
            </a:r>
          </a:p>
          <a:p>
            <a:pPr lvl="1"/>
            <a:r>
              <a:rPr lang="en-US" dirty="0" smtClean="0"/>
              <a:t>Two documents are skipped.</a:t>
            </a:r>
          </a:p>
          <a:p>
            <a:pPr lvl="1"/>
            <a:r>
              <a:rPr lang="en-US" dirty="0" smtClean="0"/>
              <a:t>Next 3 documents are included in the output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documents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count the number of documents in a collection</a:t>
            </a:r>
          </a:p>
          <a:p>
            <a:r>
              <a:rPr lang="en-US" dirty="0"/>
              <a:t>db.books.count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Counts all documents in the books collection</a:t>
            </a:r>
          </a:p>
          <a:p>
            <a:r>
              <a:rPr lang="en-US" dirty="0" smtClean="0"/>
              <a:t>db.books.count({</a:t>
            </a:r>
            <a:r>
              <a:rPr lang="en-US" dirty="0"/>
              <a:t>title: /Mongo</a:t>
            </a:r>
            <a:r>
              <a:rPr lang="en-US" dirty="0" smtClean="0"/>
              <a:t>/});</a:t>
            </a:r>
          </a:p>
          <a:p>
            <a:pPr lvl="1"/>
            <a:r>
              <a:rPr lang="en-US" dirty="0" smtClean="0"/>
              <a:t>Counts all document where the title contains “Mongo”</a:t>
            </a:r>
            <a:endParaRPr lang="en-US" dirty="0"/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/>
              <a:t>http://docs.mongodb.org/manual/reference/method/db.collection.count/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0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MongoDB?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</a:t>
            </a:r>
          </a:p>
          <a:p>
            <a:pPr lvl="1"/>
            <a:r>
              <a:rPr lang="en-US" dirty="0" smtClean="0"/>
              <a:t>Mongo is derived from Humongous</a:t>
            </a:r>
          </a:p>
          <a:p>
            <a:pPr lvl="1"/>
            <a:r>
              <a:rPr lang="en-US" dirty="0" smtClean="0"/>
              <a:t>To say that MongoDB can handle a humongous amount of data</a:t>
            </a:r>
          </a:p>
          <a:p>
            <a:r>
              <a:rPr lang="en-US" dirty="0" smtClean="0"/>
              <a:t>Document database</a:t>
            </a:r>
          </a:p>
          <a:p>
            <a:pPr lvl="1"/>
            <a:r>
              <a:rPr lang="en-US" dirty="0" smtClean="0"/>
              <a:t>In mongo you store documents</a:t>
            </a:r>
          </a:p>
          <a:p>
            <a:pPr lvl="2"/>
            <a:r>
              <a:rPr lang="en-US" dirty="0" smtClean="0"/>
              <a:t>Each document is identified by a key</a:t>
            </a:r>
          </a:p>
          <a:p>
            <a:pPr lvl="3"/>
            <a:r>
              <a:rPr lang="en-US" dirty="0"/>
              <a:t>(key, document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Documents are written using BSON</a:t>
            </a:r>
          </a:p>
          <a:p>
            <a:pPr lvl="2"/>
            <a:r>
              <a:rPr lang="en-US" dirty="0" smtClean="0"/>
              <a:t>BSON is an extension of JSON (JavaScript Object Notation)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 values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all the values of arrays in a collection</a:t>
            </a:r>
          </a:p>
          <a:p>
            <a:r>
              <a:rPr lang="en-US" dirty="0"/>
              <a:t>db.books.distinct("author.firstname</a:t>
            </a:r>
            <a:r>
              <a:rPr lang="en-US" dirty="0" smtClean="0"/>
              <a:t>")</a:t>
            </a:r>
          </a:p>
          <a:p>
            <a:pPr lvl="1"/>
            <a:r>
              <a:rPr lang="en-US" dirty="0" smtClean="0"/>
              <a:t>All first names, from all books.</a:t>
            </a:r>
          </a:p>
          <a:p>
            <a:pPr lvl="1"/>
            <a:r>
              <a:rPr lang="en-US" dirty="0" smtClean="0"/>
              <a:t>Distinct, means no duplicates</a:t>
            </a:r>
          </a:p>
          <a:p>
            <a:r>
              <a:rPr lang="en-US" dirty="0" smtClean="0"/>
              <a:t>Can be combined with sorting</a:t>
            </a:r>
          </a:p>
          <a:p>
            <a:pPr lvl="1"/>
            <a:r>
              <a:rPr lang="en-US" dirty="0"/>
              <a:t>db.books.distinct("author.firstname").sort();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References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Relational DBMS</a:t>
            </a:r>
          </a:p>
          <a:p>
            <a:pPr lvl="1"/>
            <a:r>
              <a:rPr lang="en-US" dirty="0" smtClean="0"/>
              <a:t>Foreign keys refer to primary keys (or unique attributes)</a:t>
            </a:r>
          </a:p>
          <a:p>
            <a:pPr lvl="1"/>
            <a:r>
              <a:rPr lang="en-US" dirty="0" smtClean="0"/>
              <a:t>Relational integrity: The referenced primary key must exist</a:t>
            </a:r>
          </a:p>
          <a:p>
            <a:pPr lvl="1"/>
            <a:r>
              <a:rPr lang="en-US" dirty="0" smtClean="0"/>
              <a:t>Join: Very often done on foreign key – primary key</a:t>
            </a:r>
          </a:p>
          <a:p>
            <a:r>
              <a:rPr lang="en-US" dirty="0" smtClean="0"/>
              <a:t>MongoDB: No join</a:t>
            </a:r>
          </a:p>
          <a:p>
            <a:pPr lvl="1"/>
            <a:r>
              <a:rPr lang="en-US" dirty="0" smtClean="0"/>
              <a:t>De-normalized documents: Related data is stored inside the document</a:t>
            </a:r>
          </a:p>
          <a:p>
            <a:pPr lvl="1"/>
            <a:r>
              <a:rPr lang="en-US" dirty="0" smtClean="0"/>
              <a:t>Sometimes the related data is stored in another document</a:t>
            </a:r>
          </a:p>
          <a:p>
            <a:pPr lvl="2"/>
            <a:r>
              <a:rPr lang="en-US" dirty="0" smtClean="0"/>
              <a:t>The documents refers to the </a:t>
            </a:r>
            <a:r>
              <a:rPr lang="en-US" i="1" dirty="0" smtClean="0"/>
              <a:t>_id </a:t>
            </a:r>
            <a:r>
              <a:rPr lang="en-US" dirty="0" smtClean="0"/>
              <a:t>of the other document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>
                <a:hlinkClick r:id="rId2"/>
              </a:rPr>
              <a:t>http://stackoverflow.com/questions/6334048/foreign-keys-in-mongo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http://docs.mongodb.org/manual/reference/database-references/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using reference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original_id = ObjectId</a:t>
            </a:r>
            <a:r>
              <a:rPr lang="en-US" dirty="0" smtClean="0"/>
              <a:t>() // make an id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db.books.insert( {</a:t>
            </a:r>
          </a:p>
          <a:p>
            <a:pPr marL="0" indent="0">
              <a:buNone/>
            </a:pPr>
            <a:r>
              <a:rPr lang="en-US" dirty="0"/>
              <a:t>    _id : original_id,</a:t>
            </a:r>
          </a:p>
          <a:p>
            <a:pPr marL="0" indent="0">
              <a:buNone/>
            </a:pPr>
            <a:r>
              <a:rPr lang="en-US" dirty="0"/>
              <a:t>    title: "My very own book, 1st edition"</a:t>
            </a:r>
          </a:p>
          <a:p>
            <a:pPr marL="0" indent="0">
              <a:buNone/>
            </a:pPr>
            <a:r>
              <a:rPr lang="en-US" dirty="0"/>
              <a:t>})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db.books.insert( {</a:t>
            </a:r>
          </a:p>
          <a:p>
            <a:pPr marL="0" indent="0">
              <a:buNone/>
            </a:pPr>
            <a:r>
              <a:rPr lang="en-US" dirty="0"/>
              <a:t>    title: "My very own book, 2nd edition",</a:t>
            </a:r>
          </a:p>
          <a:p>
            <a:pPr marL="0" indent="0">
              <a:buNone/>
            </a:pPr>
            <a:r>
              <a:rPr lang="en-US" dirty="0"/>
              <a:t>    prev_edition_id : </a:t>
            </a:r>
            <a:r>
              <a:rPr lang="en-US" dirty="0" smtClean="0"/>
              <a:t>original_id // refer to the other 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MongoDB can store functions</a:t>
            </a:r>
          </a:p>
          <a:p>
            <a:pPr lvl="1"/>
            <a:r>
              <a:rPr lang="en-US" dirty="0" smtClean="0"/>
              <a:t>Db.system.js.save({ _id: functionName, value: theFunction });</a:t>
            </a:r>
          </a:p>
          <a:p>
            <a:pPr lvl="1"/>
            <a:r>
              <a:rPr lang="en-US" dirty="0" smtClean="0"/>
              <a:t>System.js is a special collection</a:t>
            </a:r>
          </a:p>
          <a:p>
            <a:r>
              <a:rPr lang="en-US" dirty="0" smtClean="0"/>
              <a:t>Programming language: JavaScript</a:t>
            </a:r>
          </a:p>
          <a:p>
            <a:r>
              <a:rPr lang="en-US" dirty="0" smtClean="0"/>
              <a:t>db.loadServerScripts();</a:t>
            </a:r>
          </a:p>
          <a:p>
            <a:pPr lvl="1"/>
            <a:r>
              <a:rPr lang="en-US" dirty="0" smtClean="0"/>
              <a:t>Loads the scripts / functions</a:t>
            </a:r>
          </a:p>
          <a:p>
            <a:pPr lvl="1"/>
            <a:r>
              <a:rPr lang="en-US" dirty="0" smtClean="0"/>
              <a:t>Necessary before calling a function</a:t>
            </a:r>
          </a:p>
          <a:p>
            <a:r>
              <a:rPr lang="da-DK" dirty="0" smtClean="0"/>
              <a:t>Source</a:t>
            </a:r>
            <a:endParaRPr lang="da-DK" dirty="0"/>
          </a:p>
          <a:p>
            <a:pPr lvl="1"/>
            <a:r>
              <a:rPr lang="en-US" dirty="0">
                <a:hlinkClick r:id="rId2"/>
              </a:rPr>
              <a:t>http://docs.mongodb.org/manual/tutorial/store-javascript-function-on-server/</a:t>
            </a:r>
            <a:endParaRPr lang="en-US" dirty="0"/>
          </a:p>
          <a:p>
            <a:pPr lvl="1"/>
            <a:endParaRPr lang="da-DK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5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 and iteration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find(…) method returns a cursor.</a:t>
            </a:r>
          </a:p>
          <a:p>
            <a:r>
              <a:rPr lang="en-US" dirty="0" smtClean="0"/>
              <a:t>This cursor can be iterated using the forEach(…) method</a:t>
            </a:r>
          </a:p>
          <a:p>
            <a:pPr lvl="1"/>
            <a:r>
              <a:rPr lang="en-US" dirty="0"/>
              <a:t>db.books.find().forEach(function(book) {print("Book: " + </a:t>
            </a:r>
            <a:r>
              <a:rPr lang="en-US" dirty="0" err="1"/>
              <a:t>book.title</a:t>
            </a:r>
            <a:r>
              <a:rPr lang="en-US" dirty="0" smtClean="0"/>
              <a:t>);});</a:t>
            </a:r>
          </a:p>
          <a:p>
            <a:pPr lvl="1"/>
            <a:r>
              <a:rPr lang="en-US" dirty="0" smtClean="0"/>
              <a:t>Function defined inside </a:t>
            </a:r>
            <a:r>
              <a:rPr lang="en-US" dirty="0" err="1" smtClean="0"/>
              <a:t>forEach</a:t>
            </a:r>
            <a:endParaRPr lang="en-US" dirty="0" smtClean="0"/>
          </a:p>
          <a:p>
            <a:r>
              <a:rPr lang="en-US" dirty="0" smtClean="0"/>
              <a:t>Another example</a:t>
            </a:r>
          </a:p>
          <a:p>
            <a:pPr marL="457200" lvl="1" indent="0">
              <a:buNone/>
            </a:pPr>
            <a:r>
              <a:rPr lang="en-US" dirty="0"/>
              <a:t>function(element) {</a:t>
            </a:r>
          </a:p>
          <a:p>
            <a:pPr marL="457200" lvl="1" indent="0">
              <a:buNone/>
            </a:pPr>
            <a:r>
              <a:rPr lang="en-US" dirty="0"/>
              <a:t>    print(</a:t>
            </a:r>
            <a:r>
              <a:rPr lang="en-US" dirty="0" err="1"/>
              <a:t>element.title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err="1"/>
              <a:t>db.books.find</a:t>
            </a:r>
            <a:r>
              <a:rPr lang="en-US" dirty="0"/>
              <a:t>().</a:t>
            </a:r>
            <a:r>
              <a:rPr lang="en-US" dirty="0" err="1"/>
              <a:t>forEach</a:t>
            </a:r>
            <a:r>
              <a:rPr lang="en-US" dirty="0"/>
              <a:t>(</a:t>
            </a:r>
            <a:r>
              <a:rPr lang="en-US" dirty="0" err="1"/>
              <a:t>printTitle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Function defined and stored in the database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/>
              <a:t>http://docs.mongodb.org/manual/reference/method/cursor.forEach/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Idea invented by Google, 2004</a:t>
            </a:r>
          </a:p>
          <a:p>
            <a:r>
              <a:rPr lang="en-US" dirty="0" smtClean="0"/>
              <a:t>General syntax</a:t>
            </a:r>
          </a:p>
          <a:p>
            <a:pPr lvl="1"/>
            <a:r>
              <a:rPr lang="en-US" dirty="0" smtClean="0"/>
              <a:t>mapReduce(map function, reduce functions, arguments)</a:t>
            </a:r>
          </a:p>
          <a:p>
            <a:r>
              <a:rPr lang="en-US" dirty="0" smtClean="0"/>
              <a:t>Map function</a:t>
            </a:r>
          </a:p>
          <a:p>
            <a:pPr lvl="1"/>
            <a:r>
              <a:rPr lang="en-US" dirty="0" smtClean="0"/>
              <a:t>Maps all documents into a hash table (key, value</a:t>
            </a:r>
            <a:r>
              <a:rPr lang="en-US" b="1" i="1" dirty="0" smtClean="0"/>
              <a:t>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Reduce function</a:t>
            </a:r>
          </a:p>
          <a:p>
            <a:pPr lvl="1"/>
            <a:r>
              <a:rPr lang="en-US" dirty="0" smtClean="0"/>
              <a:t>Reduces the value</a:t>
            </a:r>
            <a:r>
              <a:rPr lang="en-US" b="1" i="1" dirty="0" smtClean="0"/>
              <a:t>s</a:t>
            </a:r>
            <a:r>
              <a:rPr lang="en-US" dirty="0" smtClean="0"/>
              <a:t> to a </a:t>
            </a:r>
            <a:r>
              <a:rPr lang="en-US" i="1" dirty="0" smtClean="0"/>
              <a:t>single</a:t>
            </a:r>
            <a:r>
              <a:rPr lang="en-US" dirty="0" smtClean="0"/>
              <a:t> value.</a:t>
            </a:r>
          </a:p>
          <a:p>
            <a:pPr lvl="1"/>
            <a:r>
              <a:rPr lang="en-US" dirty="0" smtClean="0"/>
              <a:t>Like a sum or an average of the value</a:t>
            </a:r>
            <a:r>
              <a:rPr lang="en-US" b="1" i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Defines how to get the result document</a:t>
            </a:r>
          </a:p>
          <a:p>
            <a:r>
              <a:rPr lang="en-US" dirty="0" smtClean="0"/>
              <a:t>Similar to SQL </a:t>
            </a:r>
          </a:p>
          <a:p>
            <a:pPr lvl="1"/>
            <a:r>
              <a:rPr lang="en-US" dirty="0" smtClean="0"/>
              <a:t>Select … group by …</a:t>
            </a:r>
          </a:p>
          <a:p>
            <a:r>
              <a:rPr lang="en-US" dirty="0" smtClean="0"/>
              <a:t>Sources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http://docs.mongodb.org/manual/core/map-reduce/</a:t>
            </a:r>
            <a:endParaRPr lang="en-US" dirty="0"/>
          </a:p>
          <a:p>
            <a:pPr lvl="1"/>
            <a:r>
              <a:rPr lang="en-US" dirty="0"/>
              <a:t>https://www.youtube.com/watch?v=WovfjprPD_I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Map-Reduce, a simple example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38688"/>
            <a:ext cx="10515600" cy="4351338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var mapFunction = function() { emit(this.publisher, 1); };</a:t>
            </a:r>
          </a:p>
          <a:p>
            <a:pPr lvl="1"/>
            <a:r>
              <a:rPr lang="en-US" dirty="0"/>
              <a:t>var reduceFunction = function(key, value) { return Array.sum(value); }</a:t>
            </a:r>
          </a:p>
          <a:p>
            <a:pPr lvl="1"/>
            <a:r>
              <a:rPr lang="en-US" dirty="0"/>
              <a:t>var res = db.books.mapReduce(mapFunction, reduceFunction, { out: "map_reduce_example" });</a:t>
            </a:r>
          </a:p>
          <a:p>
            <a:pPr lvl="1"/>
            <a:r>
              <a:rPr lang="en-US" dirty="0"/>
              <a:t>db.map_reduce_example.find</a:t>
            </a:r>
            <a:r>
              <a:rPr lang="en-US" dirty="0" smtClean="0"/>
              <a:t>();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Map-Reduce, another simple example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var mapFunction = function() { emit(this.publisher, this.pages); };</a:t>
            </a:r>
          </a:p>
          <a:p>
            <a:pPr lvl="1"/>
            <a:r>
              <a:rPr lang="en-US" dirty="0"/>
              <a:t>var reduceFunction = function(key, value) { return Array.avg(value); }</a:t>
            </a:r>
          </a:p>
          <a:p>
            <a:pPr lvl="1"/>
            <a:r>
              <a:rPr lang="en-US" dirty="0"/>
              <a:t>var res = db.books.mapReduce(mapFunction, reduceFunction, { out: "map_reduce_example" });</a:t>
            </a:r>
          </a:p>
          <a:p>
            <a:pPr lvl="1"/>
            <a:r>
              <a:rPr lang="en-US" dirty="0"/>
              <a:t>db.map_reduce_example.find();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MongoDB, usage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MongoDB can be used in a lot of different contexts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 smtClean="0"/>
              <a:t>http://www.infoworld.com/article/2612785/application-development/10-common-tasks-for-mongodb.html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0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BSON document</a:t>
            </a:r>
            <a:endParaRPr lang="en-US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{ …. } </a:t>
            </a:r>
          </a:p>
          <a:p>
            <a:pPr lvl="1"/>
            <a:r>
              <a:rPr lang="en-US" dirty="0" smtClean="0"/>
              <a:t>Curly braces encloses a document</a:t>
            </a:r>
          </a:p>
          <a:p>
            <a:r>
              <a:rPr lang="en-US" dirty="0" smtClean="0"/>
              <a:t>Name : value     Field</a:t>
            </a:r>
          </a:p>
          <a:p>
            <a:pPr lvl="1"/>
            <a:r>
              <a:rPr lang="en-US" dirty="0" smtClean="0"/>
              <a:t>Names are optionally quoted</a:t>
            </a:r>
          </a:p>
          <a:p>
            <a:r>
              <a:rPr lang="en-US" dirty="0" smtClean="0"/>
              <a:t>_id</a:t>
            </a:r>
          </a:p>
          <a:p>
            <a:pPr lvl="1"/>
            <a:r>
              <a:rPr lang="en-US" dirty="0" smtClean="0"/>
              <a:t>The object id</a:t>
            </a:r>
          </a:p>
          <a:p>
            <a:pPr lvl="1"/>
            <a:r>
              <a:rPr lang="en-US" dirty="0" smtClean="0"/>
              <a:t>Automatically generated</a:t>
            </a:r>
          </a:p>
          <a:p>
            <a:r>
              <a:rPr lang="en-US" dirty="0" smtClean="0"/>
              <a:t>[ … ]</a:t>
            </a:r>
          </a:p>
          <a:p>
            <a:pPr lvl="1"/>
            <a:r>
              <a:rPr lang="en-US" dirty="0" smtClean="0"/>
              <a:t>Array of documents / objects.</a:t>
            </a:r>
          </a:p>
          <a:p>
            <a:pPr lvl="1"/>
            <a:r>
              <a:rPr lang="en-US" dirty="0" smtClean="0"/>
              <a:t>Heterogeneous array</a:t>
            </a:r>
          </a:p>
          <a:p>
            <a:pPr lvl="2"/>
            <a:r>
              <a:rPr lang="en-US" dirty="0" smtClean="0"/>
              <a:t>May contain documents of different types</a:t>
            </a:r>
            <a:endParaRPr lang="en-US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6314" y="1924164"/>
            <a:ext cx="5453743" cy="3991348"/>
          </a:xfrm>
          <a:prstGeom prst="rect">
            <a:avLst/>
          </a:prstGeom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BSON data types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Double</a:t>
            </a:r>
          </a:p>
          <a:p>
            <a:r>
              <a:rPr lang="en-US" dirty="0" smtClean="0"/>
              <a:t>String</a:t>
            </a:r>
          </a:p>
          <a:p>
            <a:r>
              <a:rPr lang="en-US" dirty="0" smtClean="0"/>
              <a:t>Object</a:t>
            </a:r>
          </a:p>
          <a:p>
            <a:r>
              <a:rPr lang="en-US" dirty="0" smtClean="0"/>
              <a:t>Array</a:t>
            </a:r>
          </a:p>
          <a:p>
            <a:r>
              <a:rPr lang="en-US" dirty="0" smtClean="0"/>
              <a:t>Binary data</a:t>
            </a:r>
          </a:p>
          <a:p>
            <a:r>
              <a:rPr lang="en-US" dirty="0" smtClean="0"/>
              <a:t>Object id</a:t>
            </a:r>
          </a:p>
          <a:p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True or False</a:t>
            </a:r>
          </a:p>
          <a:p>
            <a:r>
              <a:rPr lang="en-US" dirty="0" smtClean="0"/>
              <a:t>Null</a:t>
            </a:r>
          </a:p>
          <a:p>
            <a:r>
              <a:rPr lang="en-US" dirty="0"/>
              <a:t>Integer, 32 bit</a:t>
            </a:r>
          </a:p>
          <a:p>
            <a:r>
              <a:rPr lang="en-US" dirty="0"/>
              <a:t>Integer, 64 bit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Date	</a:t>
            </a:r>
          </a:p>
          <a:p>
            <a:pPr lvl="1"/>
            <a:r>
              <a:rPr lang="en-US" dirty="0" smtClean="0"/>
              <a:t>64 bit Integer</a:t>
            </a:r>
          </a:p>
          <a:p>
            <a:pPr lvl="1"/>
            <a:r>
              <a:rPr lang="en-US" dirty="0" smtClean="0"/>
              <a:t>Number of milliseconds since Jan 1, 1970</a:t>
            </a:r>
          </a:p>
          <a:p>
            <a:pPr lvl="2"/>
            <a:r>
              <a:rPr lang="en-US" dirty="0" smtClean="0"/>
              <a:t>Unix birthday</a:t>
            </a:r>
            <a:r>
              <a:rPr lang="en-US" dirty="0" smtClean="0"/>
              <a:t>!</a:t>
            </a:r>
          </a:p>
          <a:p>
            <a:pPr lvl="1"/>
            <a:r>
              <a:rPr lang="da-DK" dirty="0" smtClean="0"/>
              <a:t>Date() is </a:t>
            </a:r>
            <a:r>
              <a:rPr lang="da-DK" dirty="0" err="1" smtClean="0"/>
              <a:t>now</a:t>
            </a:r>
            <a:endParaRPr lang="da-DK" dirty="0" smtClean="0"/>
          </a:p>
          <a:p>
            <a:pPr lvl="1"/>
            <a:r>
              <a:rPr lang="da-DK" dirty="0" err="1" smtClean="0"/>
              <a:t>ISODate</a:t>
            </a:r>
            <a:r>
              <a:rPr lang="da-DK" dirty="0" smtClean="0"/>
              <a:t>(”2012-07-05T01:45:20+01:00”)</a:t>
            </a:r>
          </a:p>
          <a:p>
            <a:pPr lvl="2"/>
            <a:r>
              <a:rPr lang="da-DK" dirty="0" smtClean="0"/>
              <a:t>+01 is </a:t>
            </a:r>
            <a:r>
              <a:rPr lang="da-DK" dirty="0" err="1" smtClean="0"/>
              <a:t>distrance</a:t>
            </a:r>
            <a:r>
              <a:rPr lang="da-DK" dirty="0" smtClean="0"/>
              <a:t> from UTC/GMT</a:t>
            </a:r>
          </a:p>
          <a:p>
            <a:pPr lvl="2"/>
            <a:r>
              <a:rPr lang="en-US" dirty="0"/>
              <a:t>http://en.wikipedia.org/wiki/ISO_8601</a:t>
            </a:r>
            <a:endParaRPr lang="en-US" dirty="0" smtClean="0"/>
          </a:p>
          <a:p>
            <a:r>
              <a:rPr lang="en-US" dirty="0" smtClean="0"/>
              <a:t>Regular expression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Reference</a:t>
            </a:r>
            <a:endParaRPr lang="en-US" dirty="0" smtClean="0"/>
          </a:p>
          <a:p>
            <a:pPr lvl="1"/>
            <a:r>
              <a:rPr lang="en-US" dirty="0" smtClean="0"/>
              <a:t>http://docs.mongodb.org/manual/reference/bson-types/</a:t>
            </a:r>
          </a:p>
          <a:p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200" y="547300"/>
            <a:ext cx="65" cy="276999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ObjectId data type</a:t>
            </a:r>
            <a:endParaRPr lang="en-US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bytes, often writing using hexadecimal [0-9a-f]</a:t>
            </a:r>
          </a:p>
          <a:p>
            <a:pPr lvl="1"/>
            <a:r>
              <a:rPr lang="en-US" dirty="0" smtClean="0"/>
              <a:t>4 bytes timestamp (time for object creation)</a:t>
            </a:r>
          </a:p>
          <a:p>
            <a:pPr lvl="1"/>
            <a:r>
              <a:rPr lang="en-US" dirty="0" smtClean="0"/>
              <a:t>3 bytes machine identifier</a:t>
            </a:r>
          </a:p>
          <a:p>
            <a:pPr lvl="1"/>
            <a:r>
              <a:rPr lang="en-US" dirty="0" smtClean="0"/>
              <a:t>2 bytes process identifier</a:t>
            </a:r>
          </a:p>
          <a:p>
            <a:pPr lvl="1"/>
            <a:r>
              <a:rPr lang="en-US" dirty="0" smtClean="0"/>
              <a:t>3 byte counter</a:t>
            </a:r>
          </a:p>
          <a:p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http://docs.mongodb.org/manual/reference/object-id/</a:t>
            </a:r>
            <a:endParaRPr lang="en-US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1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MongoDB terms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Holds of a </a:t>
            </a:r>
            <a:r>
              <a:rPr lang="en-US" i="1" dirty="0" smtClean="0"/>
              <a:t>set</a:t>
            </a:r>
            <a:r>
              <a:rPr lang="en-US" dirty="0" smtClean="0"/>
              <a:t> of </a:t>
            </a:r>
            <a:r>
              <a:rPr lang="en-US" i="1" dirty="0" smtClean="0"/>
              <a:t>collections</a:t>
            </a:r>
            <a:endParaRPr lang="en-US" dirty="0" smtClean="0"/>
          </a:p>
          <a:p>
            <a:pPr lvl="1"/>
            <a:r>
              <a:rPr lang="en-US" dirty="0" smtClean="0"/>
              <a:t>Each database has a name</a:t>
            </a:r>
          </a:p>
          <a:p>
            <a:r>
              <a:rPr lang="da-DK" dirty="0" smtClean="0"/>
              <a:t>Collection</a:t>
            </a:r>
            <a:endParaRPr lang="en-US" dirty="0"/>
          </a:p>
          <a:p>
            <a:pPr lvl="1"/>
            <a:r>
              <a:rPr lang="en-US" dirty="0" smtClean="0"/>
              <a:t>Holds a </a:t>
            </a:r>
            <a:r>
              <a:rPr lang="en-US" i="1" dirty="0" smtClean="0"/>
              <a:t>set</a:t>
            </a:r>
            <a:r>
              <a:rPr lang="en-US" dirty="0" smtClean="0"/>
              <a:t> of </a:t>
            </a:r>
            <a:r>
              <a:rPr lang="en-US" i="1" dirty="0" smtClean="0"/>
              <a:t>documents.</a:t>
            </a:r>
          </a:p>
          <a:p>
            <a:pPr lvl="1"/>
            <a:r>
              <a:rPr lang="en-US" dirty="0" smtClean="0"/>
              <a:t>Dynamic schema / heterogeneous collection</a:t>
            </a:r>
          </a:p>
          <a:p>
            <a:pPr lvl="2"/>
            <a:r>
              <a:rPr lang="en-US" dirty="0" smtClean="0"/>
              <a:t>A collection can hold documents with different structures</a:t>
            </a:r>
          </a:p>
          <a:p>
            <a:pPr lvl="1"/>
            <a:r>
              <a:rPr lang="en-US" dirty="0" smtClean="0"/>
              <a:t>Each collection has a name</a:t>
            </a:r>
          </a:p>
          <a:p>
            <a:r>
              <a:rPr lang="da-DK" dirty="0" smtClean="0"/>
              <a:t>Document</a:t>
            </a:r>
            <a:endParaRPr lang="da-DK" dirty="0"/>
          </a:p>
          <a:p>
            <a:pPr lvl="1"/>
            <a:r>
              <a:rPr lang="en-US" dirty="0" smtClean="0"/>
              <a:t>A set of (key, value) pairs</a:t>
            </a:r>
          </a:p>
          <a:p>
            <a:pPr lvl="1"/>
            <a:r>
              <a:rPr lang="en-US" dirty="0" smtClean="0"/>
              <a:t>Each document has an ObjectId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Capped collections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Capped collection</a:t>
            </a:r>
          </a:p>
          <a:p>
            <a:pPr lvl="1"/>
            <a:r>
              <a:rPr lang="en-US" dirty="0" smtClean="0"/>
              <a:t>Fixed size</a:t>
            </a:r>
          </a:p>
          <a:p>
            <a:pPr lvl="1"/>
            <a:r>
              <a:rPr lang="en-US" dirty="0" smtClean="0"/>
              <a:t>Full: Make room for new document, by overwriting the oldest document</a:t>
            </a:r>
          </a:p>
          <a:p>
            <a:pPr lvl="2"/>
            <a:r>
              <a:rPr lang="en-US" dirty="0" smtClean="0"/>
              <a:t>Like circular buffer</a:t>
            </a:r>
          </a:p>
          <a:p>
            <a:pPr lvl="2"/>
            <a:r>
              <a:rPr lang="en-US" dirty="0" smtClean="0"/>
              <a:t>Insertion order is preserved</a:t>
            </a:r>
          </a:p>
          <a:p>
            <a:pPr lvl="1"/>
            <a:r>
              <a:rPr lang="en-US" dirty="0" smtClean="0"/>
              <a:t>Usage example: Log</a:t>
            </a:r>
          </a:p>
          <a:p>
            <a:pPr lvl="1"/>
            <a:r>
              <a:rPr lang="en-US" dirty="0" smtClean="0"/>
              <a:t>Creation</a:t>
            </a:r>
          </a:p>
          <a:p>
            <a:pPr lvl="2"/>
            <a:r>
              <a:rPr lang="en-US" dirty="0" smtClean="0"/>
              <a:t>Db.createCollection(”log”, {capped: true, size:10000, max:1000} );</a:t>
            </a:r>
          </a:p>
          <a:p>
            <a:pPr lvl="1"/>
            <a:r>
              <a:rPr lang="en-US" dirty="0" smtClean="0"/>
              <a:t>Source</a:t>
            </a:r>
          </a:p>
          <a:p>
            <a:pPr lvl="2"/>
            <a:r>
              <a:rPr lang="en-US" dirty="0" smtClean="0"/>
              <a:t>http://docs.mongodb.org/manual/core/capped-collections/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write operations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DBMS has transactions</a:t>
            </a:r>
          </a:p>
          <a:p>
            <a:pPr lvl="1"/>
            <a:r>
              <a:rPr lang="en-US" dirty="0" smtClean="0"/>
              <a:t>ACID properties</a:t>
            </a:r>
          </a:p>
          <a:p>
            <a:r>
              <a:rPr lang="en-US" dirty="0" smtClean="0"/>
              <a:t>MongoDB has atomic write operations</a:t>
            </a:r>
          </a:p>
          <a:p>
            <a:pPr lvl="1"/>
            <a:r>
              <a:rPr lang="en-US" dirty="0" smtClean="0"/>
              <a:t>Only one process can update a single document or collection at the same time</a:t>
            </a:r>
          </a:p>
          <a:p>
            <a:pPr lvl="1"/>
            <a:r>
              <a:rPr lang="en-US" dirty="0" smtClean="0"/>
              <a:t>Updating a document + a referenced document is two writes</a:t>
            </a:r>
          </a:p>
          <a:p>
            <a:pPr lvl="2"/>
            <a:r>
              <a:rPr lang="en-US" dirty="0" smtClean="0"/>
              <a:t>Not atomic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Terms, MongoDB vs. Relational DBMS</a:t>
            </a:r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945492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MongoDB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Relational</a:t>
                      </a:r>
                      <a:r>
                        <a:rPr lang="en-US" baseline="0" dirty="0" smtClean="0"/>
                        <a:t> DBMS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BSON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BSON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Embedded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Shard 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Partition key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MongoDB, an introduction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FA4F-9984-4F5F-820D-2E497FFB00D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19100</TotalTime>
  <Words>1815</Words>
  <Application>Microsoft Office PowerPoint</Application>
  <PresentationFormat>Widescreen</PresentationFormat>
  <Paragraphs>391</Paragraphs>
  <Slides>28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Office-tema</vt:lpstr>
      <vt:lpstr>MongoDB</vt:lpstr>
      <vt:lpstr>What is MongoDB?</vt:lpstr>
      <vt:lpstr>Example BSON document</vt:lpstr>
      <vt:lpstr>Some BSON data types</vt:lpstr>
      <vt:lpstr>The ObjectId data type</vt:lpstr>
      <vt:lpstr>MongoDB terms</vt:lpstr>
      <vt:lpstr>Capped collections</vt:lpstr>
      <vt:lpstr>Atomic write operations</vt:lpstr>
      <vt:lpstr>Terms, MongoDB vs. Relational DBMS</vt:lpstr>
      <vt:lpstr>Query language / API</vt:lpstr>
      <vt:lpstr>Save(…) vs. insert(…)</vt:lpstr>
      <vt:lpstr>Update(…)</vt:lpstr>
      <vt:lpstr>Remove(…)</vt:lpstr>
      <vt:lpstr>find(…)</vt:lpstr>
      <vt:lpstr>Find(…) with and + or</vt:lpstr>
      <vt:lpstr>Find(…), getting into sub-documents</vt:lpstr>
      <vt:lpstr>find(…), projections</vt:lpstr>
      <vt:lpstr>Find() with sort(), limit(), and skip()</vt:lpstr>
      <vt:lpstr>Counting documents</vt:lpstr>
      <vt:lpstr>Distinct values</vt:lpstr>
      <vt:lpstr>References</vt:lpstr>
      <vt:lpstr>Insert, using reference</vt:lpstr>
      <vt:lpstr>Functions</vt:lpstr>
      <vt:lpstr>Cursors and iteration</vt:lpstr>
      <vt:lpstr>Map-Reduce</vt:lpstr>
      <vt:lpstr>Map-Reduce, a simple example</vt:lpstr>
      <vt:lpstr>Map-Reduce, another simple example</vt:lpstr>
      <vt:lpstr>MongoDB, usage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MongoDB</dc:title>
  <dc:creator>Anders Kristian Børjesson</dc:creator>
  <cp:lastModifiedBy>Anders Kristian Børjesson</cp:lastModifiedBy>
  <cp:revision>64</cp:revision>
  <dcterms:created xsi:type="dcterms:W3CDTF">2015-02-27T11:09:40Z</dcterms:created>
  <dcterms:modified xsi:type="dcterms:W3CDTF">2015-03-22T21:04:30Z</dcterms:modified>
</cp:coreProperties>
</file>